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93455" r:id="rId4"/>
  </p:sldMasterIdLst>
  <p:notesMasterIdLst>
    <p:notesMasterId r:id="rId63"/>
  </p:notesMasterIdLst>
  <p:handoutMasterIdLst>
    <p:handoutMasterId r:id="rId64"/>
  </p:handoutMasterIdLst>
  <p:sldIdLst>
    <p:sldId id="256" r:id="rId5"/>
    <p:sldId id="271" r:id="rId6"/>
    <p:sldId id="316" r:id="rId7"/>
    <p:sldId id="385" r:id="rId8"/>
    <p:sldId id="386" r:id="rId9"/>
    <p:sldId id="317" r:id="rId10"/>
    <p:sldId id="320" r:id="rId11"/>
    <p:sldId id="321" r:id="rId12"/>
    <p:sldId id="322" r:id="rId13"/>
    <p:sldId id="392" r:id="rId14"/>
    <p:sldId id="374" r:id="rId15"/>
    <p:sldId id="445" r:id="rId16"/>
    <p:sldId id="446" r:id="rId17"/>
    <p:sldId id="473" r:id="rId18"/>
    <p:sldId id="422" r:id="rId19"/>
    <p:sldId id="454" r:id="rId20"/>
    <p:sldId id="474" r:id="rId21"/>
    <p:sldId id="489" r:id="rId22"/>
    <p:sldId id="513" r:id="rId23"/>
    <p:sldId id="405" r:id="rId24"/>
    <p:sldId id="424" r:id="rId25"/>
    <p:sldId id="427" r:id="rId26"/>
    <p:sldId id="475" r:id="rId27"/>
    <p:sldId id="525" r:id="rId28"/>
    <p:sldId id="526" r:id="rId29"/>
    <p:sldId id="429" r:id="rId30"/>
    <p:sldId id="535" r:id="rId31"/>
    <p:sldId id="520" r:id="rId32"/>
    <p:sldId id="430" r:id="rId33"/>
    <p:sldId id="469" r:id="rId34"/>
    <p:sldId id="521" r:id="rId35"/>
    <p:sldId id="467" r:id="rId36"/>
    <p:sldId id="468" r:id="rId37"/>
    <p:sldId id="433" r:id="rId38"/>
    <p:sldId id="463" r:id="rId39"/>
    <p:sldId id="485" r:id="rId40"/>
    <p:sldId id="488" r:id="rId41"/>
    <p:sldId id="439" r:id="rId42"/>
    <p:sldId id="442" r:id="rId43"/>
    <p:sldId id="407" r:id="rId44"/>
    <p:sldId id="440" r:id="rId45"/>
    <p:sldId id="441" r:id="rId46"/>
    <p:sldId id="517" r:id="rId47"/>
    <p:sldId id="524" r:id="rId48"/>
    <p:sldId id="516" r:id="rId49"/>
    <p:sldId id="395" r:id="rId50"/>
    <p:sldId id="536" r:id="rId51"/>
    <p:sldId id="482" r:id="rId52"/>
    <p:sldId id="413" r:id="rId53"/>
    <p:sldId id="414" r:id="rId54"/>
    <p:sldId id="537" r:id="rId55"/>
    <p:sldId id="538" r:id="rId56"/>
    <p:sldId id="483" r:id="rId57"/>
    <p:sldId id="529" r:id="rId58"/>
    <p:sldId id="528" r:id="rId59"/>
    <p:sldId id="530" r:id="rId60"/>
    <p:sldId id="532" r:id="rId61"/>
    <p:sldId id="539" r:id="rId62"/>
  </p:sldIdLst>
  <p:sldSz cx="14630400" cy="8229600"/>
  <p:notesSz cx="6858000" cy="9144000"/>
  <p:defaultTextStyle>
    <a:defPPr>
      <a:defRPr lang="en-US"/>
    </a:defPPr>
    <a:lvl1pPr marL="0" algn="l" defTabSz="653110" rtl="0" eaLnBrk="1" latinLnBrk="0" hangingPunct="1">
      <a:defRPr sz="2571" kern="1200">
        <a:solidFill>
          <a:schemeClr val="tx1"/>
        </a:solidFill>
        <a:latin typeface="+mn-lt"/>
        <a:ea typeface="+mn-ea"/>
        <a:cs typeface="+mn-cs"/>
      </a:defRPr>
    </a:lvl1pPr>
    <a:lvl2pPr marL="653110" algn="l" defTabSz="653110" rtl="0" eaLnBrk="1" latinLnBrk="0" hangingPunct="1">
      <a:defRPr sz="2571" kern="1200">
        <a:solidFill>
          <a:schemeClr val="tx1"/>
        </a:solidFill>
        <a:latin typeface="+mn-lt"/>
        <a:ea typeface="+mn-ea"/>
        <a:cs typeface="+mn-cs"/>
      </a:defRPr>
    </a:lvl2pPr>
    <a:lvl3pPr marL="1306220" algn="l" defTabSz="653110" rtl="0" eaLnBrk="1" latinLnBrk="0" hangingPunct="1">
      <a:defRPr sz="2571" kern="1200">
        <a:solidFill>
          <a:schemeClr val="tx1"/>
        </a:solidFill>
        <a:latin typeface="+mn-lt"/>
        <a:ea typeface="+mn-ea"/>
        <a:cs typeface="+mn-cs"/>
      </a:defRPr>
    </a:lvl3pPr>
    <a:lvl4pPr marL="1959331" algn="l" defTabSz="653110" rtl="0" eaLnBrk="1" latinLnBrk="0" hangingPunct="1">
      <a:defRPr sz="2571" kern="1200">
        <a:solidFill>
          <a:schemeClr val="tx1"/>
        </a:solidFill>
        <a:latin typeface="+mn-lt"/>
        <a:ea typeface="+mn-ea"/>
        <a:cs typeface="+mn-cs"/>
      </a:defRPr>
    </a:lvl4pPr>
    <a:lvl5pPr marL="2612441" algn="l" defTabSz="653110" rtl="0" eaLnBrk="1" latinLnBrk="0" hangingPunct="1">
      <a:defRPr sz="2571" kern="1200">
        <a:solidFill>
          <a:schemeClr val="tx1"/>
        </a:solidFill>
        <a:latin typeface="+mn-lt"/>
        <a:ea typeface="+mn-ea"/>
        <a:cs typeface="+mn-cs"/>
      </a:defRPr>
    </a:lvl5pPr>
    <a:lvl6pPr marL="3265551" algn="l" defTabSz="653110" rtl="0" eaLnBrk="1" latinLnBrk="0" hangingPunct="1">
      <a:defRPr sz="2571" kern="1200">
        <a:solidFill>
          <a:schemeClr val="tx1"/>
        </a:solidFill>
        <a:latin typeface="+mn-lt"/>
        <a:ea typeface="+mn-ea"/>
        <a:cs typeface="+mn-cs"/>
      </a:defRPr>
    </a:lvl6pPr>
    <a:lvl7pPr marL="3918661" algn="l" defTabSz="653110" rtl="0" eaLnBrk="1" latinLnBrk="0" hangingPunct="1">
      <a:defRPr sz="2571" kern="1200">
        <a:solidFill>
          <a:schemeClr val="tx1"/>
        </a:solidFill>
        <a:latin typeface="+mn-lt"/>
        <a:ea typeface="+mn-ea"/>
        <a:cs typeface="+mn-cs"/>
      </a:defRPr>
    </a:lvl7pPr>
    <a:lvl8pPr marL="4571771" algn="l" defTabSz="653110" rtl="0" eaLnBrk="1" latinLnBrk="0" hangingPunct="1">
      <a:defRPr sz="2571" kern="1200">
        <a:solidFill>
          <a:schemeClr val="tx1"/>
        </a:solidFill>
        <a:latin typeface="+mn-lt"/>
        <a:ea typeface="+mn-ea"/>
        <a:cs typeface="+mn-cs"/>
      </a:defRPr>
    </a:lvl8pPr>
    <a:lvl9pPr marL="5224882" algn="l" defTabSz="653110" rtl="0" eaLnBrk="1" latinLnBrk="0" hangingPunct="1">
      <a:defRPr sz="2571" kern="1200">
        <a:solidFill>
          <a:schemeClr val="tx1"/>
        </a:solidFill>
        <a:latin typeface="+mn-lt"/>
        <a:ea typeface="+mn-ea"/>
        <a:cs typeface="+mn-cs"/>
      </a:defRPr>
    </a:lvl9pPr>
  </p:defaultTextStyle>
  <p:extLst>
    <p:ext uri="{EFAFB233-063F-42B5-8137-9DF3F51BA10A}">
      <p15:sldGuideLst xmlns:p15="http://schemas.microsoft.com/office/powerpoint/2012/main">
        <p15:guide id="2" pos="4416" userDrawn="1">
          <p15:clr>
            <a:srgbClr val="A4A3A4"/>
          </p15:clr>
        </p15:guide>
        <p15:guide id="3" orient="horz" pos="42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307"/>
    <a:srgbClr val="FEC309"/>
    <a:srgbClr val="0432FF"/>
    <a:srgbClr val="878787"/>
    <a:srgbClr val="4B84C3"/>
    <a:srgbClr val="BF504F"/>
    <a:srgbClr val="9CB95E"/>
    <a:srgbClr val="4F81BD"/>
    <a:srgbClr val="083F1D"/>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38" autoAdjust="0"/>
    <p:restoredTop sz="89968"/>
  </p:normalViewPr>
  <p:slideViewPr>
    <p:cSldViewPr snapToGrid="0" snapToObjects="1">
      <p:cViewPr>
        <p:scale>
          <a:sx n="80" d="100"/>
          <a:sy n="80" d="100"/>
        </p:scale>
        <p:origin x="784" y="208"/>
      </p:cViewPr>
      <p:guideLst>
        <p:guide pos="4416"/>
        <p:guide orient="horz" pos="4200"/>
      </p:guideLst>
    </p:cSldViewPr>
  </p:slideViewPr>
  <p:outlineViewPr>
    <p:cViewPr>
      <p:scale>
        <a:sx n="33" d="100"/>
        <a:sy n="33" d="100"/>
      </p:scale>
      <p:origin x="0" y="-44320"/>
    </p:cViewPr>
  </p:outlin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A9BA88F-C5A4-B243-82CE-8CA7D3D9A666}" type="datetimeFigureOut">
              <a:rPr lang="en-US" smtClean="0"/>
              <a:t>10/16/16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1F34E97-6C53-3244-BCF6-D9417EB3F8BE}" type="slidenum">
              <a:rPr lang="en-US" smtClean="0"/>
              <a:t>‹#›</a:t>
            </a:fld>
            <a:endParaRPr lang="en-US"/>
          </a:p>
        </p:txBody>
      </p:sp>
    </p:spTree>
    <p:extLst>
      <p:ext uri="{BB962C8B-B14F-4D97-AF65-F5344CB8AC3E}">
        <p14:creationId xmlns:p14="http://schemas.microsoft.com/office/powerpoint/2010/main" val="26039788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AC9AC9-A472-EA4B-9642-572657E826B5}" type="datetimeFigureOut">
              <a:rPr lang="en-US" smtClean="0"/>
              <a:t>10/16/16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ACCE9F-247E-DF4D-B70D-26F8B098E4AC}" type="slidenum">
              <a:rPr lang="en-US" smtClean="0"/>
              <a:t>‹#›</a:t>
            </a:fld>
            <a:endParaRPr lang="en-US"/>
          </a:p>
        </p:txBody>
      </p:sp>
    </p:spTree>
    <p:extLst>
      <p:ext uri="{BB962C8B-B14F-4D97-AF65-F5344CB8AC3E}">
        <p14:creationId xmlns:p14="http://schemas.microsoft.com/office/powerpoint/2010/main" val="3535759901"/>
      </p:ext>
    </p:extLst>
  </p:cSld>
  <p:clrMap bg1="lt1" tx1="dk1" bg2="lt2" tx2="dk2" accent1="accent1" accent2="accent2" accent3="accent3" accent4="accent4" accent5="accent5" accent6="accent6" hlink="hlink" folHlink="folHlink"/>
  <p:hf hdr="0" ftr="0" dt="0"/>
  <p:notesStyle>
    <a:lvl1pPr marL="0" algn="l" defTabSz="653110" rtl="0" eaLnBrk="1" latinLnBrk="0" hangingPunct="1">
      <a:defRPr sz="1714" kern="1200">
        <a:solidFill>
          <a:schemeClr val="tx1"/>
        </a:solidFill>
        <a:latin typeface="+mn-lt"/>
        <a:ea typeface="+mn-ea"/>
        <a:cs typeface="+mn-cs"/>
      </a:defRPr>
    </a:lvl1pPr>
    <a:lvl2pPr marL="653110" algn="l" defTabSz="653110" rtl="0" eaLnBrk="1" latinLnBrk="0" hangingPunct="1">
      <a:defRPr sz="1714" kern="1200">
        <a:solidFill>
          <a:schemeClr val="tx1"/>
        </a:solidFill>
        <a:latin typeface="+mn-lt"/>
        <a:ea typeface="+mn-ea"/>
        <a:cs typeface="+mn-cs"/>
      </a:defRPr>
    </a:lvl2pPr>
    <a:lvl3pPr marL="1306220" algn="l" defTabSz="653110" rtl="0" eaLnBrk="1" latinLnBrk="0" hangingPunct="1">
      <a:defRPr sz="1714" kern="1200">
        <a:solidFill>
          <a:schemeClr val="tx1"/>
        </a:solidFill>
        <a:latin typeface="+mn-lt"/>
        <a:ea typeface="+mn-ea"/>
        <a:cs typeface="+mn-cs"/>
      </a:defRPr>
    </a:lvl3pPr>
    <a:lvl4pPr marL="1959331" algn="l" defTabSz="653110" rtl="0" eaLnBrk="1" latinLnBrk="0" hangingPunct="1">
      <a:defRPr sz="1714" kern="1200">
        <a:solidFill>
          <a:schemeClr val="tx1"/>
        </a:solidFill>
        <a:latin typeface="+mn-lt"/>
        <a:ea typeface="+mn-ea"/>
        <a:cs typeface="+mn-cs"/>
      </a:defRPr>
    </a:lvl4pPr>
    <a:lvl5pPr marL="2612441" algn="l" defTabSz="653110" rtl="0" eaLnBrk="1" latinLnBrk="0" hangingPunct="1">
      <a:defRPr sz="1714" kern="1200">
        <a:solidFill>
          <a:schemeClr val="tx1"/>
        </a:solidFill>
        <a:latin typeface="+mn-lt"/>
        <a:ea typeface="+mn-ea"/>
        <a:cs typeface="+mn-cs"/>
      </a:defRPr>
    </a:lvl5pPr>
    <a:lvl6pPr marL="3265551" algn="l" defTabSz="653110" rtl="0" eaLnBrk="1" latinLnBrk="0" hangingPunct="1">
      <a:defRPr sz="1714" kern="1200">
        <a:solidFill>
          <a:schemeClr val="tx1"/>
        </a:solidFill>
        <a:latin typeface="+mn-lt"/>
        <a:ea typeface="+mn-ea"/>
        <a:cs typeface="+mn-cs"/>
      </a:defRPr>
    </a:lvl6pPr>
    <a:lvl7pPr marL="3918661" algn="l" defTabSz="653110" rtl="0" eaLnBrk="1" latinLnBrk="0" hangingPunct="1">
      <a:defRPr sz="1714" kern="1200">
        <a:solidFill>
          <a:schemeClr val="tx1"/>
        </a:solidFill>
        <a:latin typeface="+mn-lt"/>
        <a:ea typeface="+mn-ea"/>
        <a:cs typeface="+mn-cs"/>
      </a:defRPr>
    </a:lvl7pPr>
    <a:lvl8pPr marL="4571771" algn="l" defTabSz="653110" rtl="0" eaLnBrk="1" latinLnBrk="0" hangingPunct="1">
      <a:defRPr sz="1714" kern="1200">
        <a:solidFill>
          <a:schemeClr val="tx1"/>
        </a:solidFill>
        <a:latin typeface="+mn-lt"/>
        <a:ea typeface="+mn-ea"/>
        <a:cs typeface="+mn-cs"/>
      </a:defRPr>
    </a:lvl8pPr>
    <a:lvl9pPr marL="5224882" algn="l" defTabSz="653110" rtl="0" eaLnBrk="1" latinLnBrk="0" hangingPunct="1">
      <a:defRPr sz="171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0</a:t>
            </a:fld>
            <a:endParaRPr lang="en-US"/>
          </a:p>
        </p:txBody>
      </p:sp>
    </p:spTree>
    <p:extLst>
      <p:ext uri="{BB962C8B-B14F-4D97-AF65-F5344CB8AC3E}">
        <p14:creationId xmlns:p14="http://schemas.microsoft.com/office/powerpoint/2010/main" val="1937446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assume we have a system power bound. We have</a:t>
            </a:r>
            <a:r>
              <a:rPr lang="en-US" baseline="0" dirty="0" smtClean="0"/>
              <a:t> two scenarios. First, we could launch a single job and have it consume all the power during its execution. This means we can’t simultaneously launch any other jobs without exceeding the bound.</a:t>
            </a:r>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9</a:t>
            </a:fld>
            <a:endParaRPr lang="en-US"/>
          </a:p>
        </p:txBody>
      </p:sp>
    </p:spTree>
    <p:extLst>
      <p:ext uri="{BB962C8B-B14F-4D97-AF65-F5344CB8AC3E}">
        <p14:creationId xmlns:p14="http://schemas.microsoft.com/office/powerpoint/2010/main" val="290610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DoE has</a:t>
            </a:r>
            <a:r>
              <a:rPr lang="en-US" baseline="0" dirty="0" smtClean="0"/>
              <a:t> defined its perspectives on the challenges at </a:t>
            </a:r>
            <a:r>
              <a:rPr lang="en-US" baseline="0" dirty="0" err="1" smtClean="0"/>
              <a:t>exascale</a:t>
            </a:r>
            <a:r>
              <a:rPr lang="en-US" baseline="0" dirty="0" smtClean="0"/>
              <a:t>, which are presented here in this table. I want to focus our attention on two of them here.</a:t>
            </a:r>
            <a:endParaRPr lang="en-US" dirty="0" smtClean="0"/>
          </a:p>
          <a:p>
            <a:r>
              <a:rPr lang="en-US" dirty="0" smtClean="0"/>
              <a:t>In 2010 when</a:t>
            </a:r>
            <a:r>
              <a:rPr lang="en-US" baseline="0" dirty="0" smtClean="0"/>
              <a:t> this projection was first made, the challenge to achieving </a:t>
            </a:r>
            <a:r>
              <a:rPr lang="en-US" baseline="0" dirty="0" err="1" smtClean="0"/>
              <a:t>exascale</a:t>
            </a:r>
            <a:r>
              <a:rPr lang="en-US" baseline="0" dirty="0" smtClean="0"/>
              <a:t> was increasing computation by 3 orders of magnitude but only increasing power consumption by 1 order of magnitude. In other words, we needed to be 100X more power-efficient. Since then, there have been several power-efficiency innovations to reduce the power-efficient factor. These have mostly been driven by hardware, such as the integration of GPU and many-core. In order to reach our goal at the 20MW power cap set by the </a:t>
            </a:r>
            <a:r>
              <a:rPr lang="en-US" baseline="0" dirty="0" err="1" smtClean="0"/>
              <a:t>Dept</a:t>
            </a:r>
            <a:r>
              <a:rPr lang="en-US" baseline="0" dirty="0" smtClean="0"/>
              <a:t> of Energy, software improvements may also be needed to complement our hardware solutions.</a:t>
            </a:r>
          </a:p>
        </p:txBody>
      </p:sp>
      <p:sp>
        <p:nvSpPr>
          <p:cNvPr id="4" name="Slide Number Placeholder 3"/>
          <p:cNvSpPr>
            <a:spLocks noGrp="1"/>
          </p:cNvSpPr>
          <p:nvPr>
            <p:ph type="sldNum" sz="quarter" idx="10"/>
          </p:nvPr>
        </p:nvSpPr>
        <p:spPr/>
        <p:txBody>
          <a:bodyPr/>
          <a:lstStyle/>
          <a:p>
            <a:fld id="{5FACCE9F-247E-DF4D-B70D-26F8B098E4AC}" type="slidenum">
              <a:rPr lang="en-US" smtClean="0"/>
              <a:t>10</a:t>
            </a:fld>
            <a:endParaRPr lang="en-US"/>
          </a:p>
        </p:txBody>
      </p:sp>
    </p:spTree>
    <p:extLst>
      <p:ext uri="{BB962C8B-B14F-4D97-AF65-F5344CB8AC3E}">
        <p14:creationId xmlns:p14="http://schemas.microsoft.com/office/powerpoint/2010/main" val="1607870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two possible scenarios concerning power on future </a:t>
            </a:r>
            <a:r>
              <a:rPr lang="en-US" baseline="0" dirty="0" err="1" smtClean="0"/>
              <a:t>exascale</a:t>
            </a:r>
            <a:r>
              <a:rPr lang="en-US" baseline="0" dirty="0" smtClean="0"/>
              <a:t> systems. The first is that the machine consumes at or below 20 MW, meaning even the most compute-intensive application stays at or below this bound. </a:t>
            </a:r>
            <a:endParaRPr lang="en-US"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11</a:t>
            </a:fld>
            <a:endParaRPr lang="en-US"/>
          </a:p>
        </p:txBody>
      </p:sp>
    </p:spTree>
    <p:extLst>
      <p:ext uri="{BB962C8B-B14F-4D97-AF65-F5344CB8AC3E}">
        <p14:creationId xmlns:p14="http://schemas.microsoft.com/office/powerpoint/2010/main" val="816177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second scenario</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Power is a challenge. Energy efficient hardware building blocks (CPU, memory, interconnect), novel cooling and packaging, </a:t>
            </a:r>
            <a:r>
              <a:rPr lang="en-US" dirty="0" err="1" smtClean="0"/>
              <a:t>SiPhotonic</a:t>
            </a:r>
            <a:r>
              <a:rPr lang="en-US" dirty="0" smtClean="0"/>
              <a:t> communication, and power-aware runtime software and algorithms.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12</a:t>
            </a:fld>
            <a:endParaRPr lang="en-US"/>
          </a:p>
        </p:txBody>
      </p:sp>
    </p:spTree>
    <p:extLst>
      <p:ext uri="{BB962C8B-B14F-4D97-AF65-F5344CB8AC3E}">
        <p14:creationId xmlns:p14="http://schemas.microsoft.com/office/powerpoint/2010/main" val="1205898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entire software stack will need to be re-thought</a:t>
            </a:r>
          </a:p>
        </p:txBody>
      </p:sp>
      <p:sp>
        <p:nvSpPr>
          <p:cNvPr id="4" name="Slide Number Placeholder 3"/>
          <p:cNvSpPr>
            <a:spLocks noGrp="1"/>
          </p:cNvSpPr>
          <p:nvPr>
            <p:ph type="sldNum" sz="quarter" idx="10"/>
          </p:nvPr>
        </p:nvSpPr>
        <p:spPr/>
        <p:txBody>
          <a:bodyPr/>
          <a:lstStyle/>
          <a:p>
            <a:fld id="{5FACCE9F-247E-DF4D-B70D-26F8B098E4AC}" type="slidenum">
              <a:rPr lang="en-US" smtClean="0"/>
              <a:t>13</a:t>
            </a:fld>
            <a:endParaRPr lang="en-US"/>
          </a:p>
        </p:txBody>
      </p:sp>
    </p:spTree>
    <p:extLst>
      <p:ext uri="{BB962C8B-B14F-4D97-AF65-F5344CB8AC3E}">
        <p14:creationId xmlns:p14="http://schemas.microsoft.com/office/powerpoint/2010/main" val="376810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First, I’ll cover some</a:t>
            </a:r>
            <a:r>
              <a:rPr lang="en-US" baseline="0" dirty="0" smtClean="0"/>
              <a:t> background information.</a:t>
            </a:r>
            <a:endParaRPr lang="en-US"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14</a:t>
            </a:fld>
            <a:endParaRPr lang="en-US"/>
          </a:p>
        </p:txBody>
      </p:sp>
    </p:spTree>
    <p:extLst>
      <p:ext uri="{BB962C8B-B14F-4D97-AF65-F5344CB8AC3E}">
        <p14:creationId xmlns:p14="http://schemas.microsoft.com/office/powerpoint/2010/main" val="1737936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Applications are iterative, bulk-synchronous</a:t>
            </a:r>
          </a:p>
          <a:p>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16</a:t>
            </a:fld>
            <a:endParaRPr lang="en-US"/>
          </a:p>
        </p:txBody>
      </p:sp>
    </p:spTree>
    <p:extLst>
      <p:ext uri="{BB962C8B-B14F-4D97-AF65-F5344CB8AC3E}">
        <p14:creationId xmlns:p14="http://schemas.microsoft.com/office/powerpoint/2010/main" val="607419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created 4 benchmark tests that vary in levels of compute and data intensity. Our most compute bound test performed several multiplication operations on a single variable.</a:t>
            </a:r>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18</a:t>
            </a:fld>
            <a:endParaRPr lang="en-US"/>
          </a:p>
        </p:txBody>
      </p:sp>
    </p:spTree>
    <p:extLst>
      <p:ext uri="{BB962C8B-B14F-4D97-AF65-F5344CB8AC3E}">
        <p14:creationId xmlns:p14="http://schemas.microsoft.com/office/powerpoint/2010/main" val="930741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Trade-offs</a:t>
            </a:r>
            <a:r>
              <a:rPr lang="en-US" baseline="0" dirty="0" smtClean="0"/>
              <a:t> may change depending on bottleneck. For single node, bottleneck is memory, but with multiple nodes, bottleneck becomes communication.</a:t>
            </a:r>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20</a:t>
            </a:fld>
            <a:endParaRPr lang="en-US"/>
          </a:p>
        </p:txBody>
      </p:sp>
    </p:spTree>
    <p:extLst>
      <p:ext uri="{BB962C8B-B14F-4D97-AF65-F5344CB8AC3E}">
        <p14:creationId xmlns:p14="http://schemas.microsoft.com/office/powerpoint/2010/main" val="31789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53110" rtl="0" eaLnBrk="1" fontAlgn="auto" latinLnBrk="0" hangingPunct="1">
              <a:lnSpc>
                <a:spcPct val="100000"/>
              </a:lnSpc>
              <a:spcBef>
                <a:spcPts val="0"/>
              </a:spcBef>
              <a:spcAft>
                <a:spcPts val="0"/>
              </a:spcAft>
              <a:buClrTx/>
              <a:buSzTx/>
              <a:buFontTx/>
              <a:buNone/>
              <a:tabLst/>
              <a:defRPr/>
            </a:pPr>
            <a:r>
              <a:rPr lang="en-US" dirty="0" smtClean="0"/>
              <a:t>Assess current CPU load every X cycles and change frequency for next interval</a:t>
            </a:r>
          </a:p>
          <a:p>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22</a:t>
            </a:fld>
            <a:endParaRPr lang="en-US"/>
          </a:p>
        </p:txBody>
      </p:sp>
    </p:spTree>
    <p:extLst>
      <p:ext uri="{BB962C8B-B14F-4D97-AF65-F5344CB8AC3E}">
        <p14:creationId xmlns:p14="http://schemas.microsoft.com/office/powerpoint/2010/main" val="2054054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topics that will be discussed</a:t>
            </a:r>
            <a:r>
              <a:rPr lang="en-US" baseline="0" dirty="0" smtClean="0"/>
              <a:t> in this presentation </a:t>
            </a:r>
            <a:r>
              <a:rPr lang="en-US" dirty="0" smtClean="0"/>
              <a:t>are motivated by the fact that power is becoming a leading design constraint in HPC</a:t>
            </a:r>
            <a:r>
              <a:rPr lang="is-IS" dirty="0" smtClean="0"/>
              <a:t>..</a:t>
            </a:r>
          </a:p>
          <a:p>
            <a:endParaRPr lang="is-IS" dirty="0" smtClean="0"/>
          </a:p>
          <a:p>
            <a:r>
              <a:rPr lang="is-IS" baseline="0" dirty="0" smtClean="0"/>
              <a:t>This leads to the following proposition for users: if you’re willing to run X% slower, then you can save Y% in energy/power.</a:t>
            </a:r>
            <a:endParaRPr lang="en-US" baseline="0"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1</a:t>
            </a:fld>
            <a:endParaRPr lang="en-US"/>
          </a:p>
        </p:txBody>
      </p:sp>
    </p:spTree>
    <p:extLst>
      <p:ext uri="{BB962C8B-B14F-4D97-AF65-F5344CB8AC3E}">
        <p14:creationId xmlns:p14="http://schemas.microsoft.com/office/powerpoint/2010/main" val="689745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Iterativ</a:t>
            </a:r>
            <a:r>
              <a:rPr lang="en-US" baseline="0" dirty="0" smtClean="0"/>
              <a:t>e application: simulation </a:t>
            </a:r>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23</a:t>
            </a:fld>
            <a:endParaRPr lang="en-US"/>
          </a:p>
        </p:txBody>
      </p:sp>
    </p:spTree>
    <p:extLst>
      <p:ext uri="{BB962C8B-B14F-4D97-AF65-F5344CB8AC3E}">
        <p14:creationId xmlns:p14="http://schemas.microsoft.com/office/powerpoint/2010/main" val="736904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Assumes that task behavior with be identical every time it is executed</a:t>
            </a:r>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24</a:t>
            </a:fld>
            <a:endParaRPr lang="en-US"/>
          </a:p>
        </p:txBody>
      </p:sp>
    </p:spTree>
    <p:extLst>
      <p:ext uri="{BB962C8B-B14F-4D97-AF65-F5344CB8AC3E}">
        <p14:creationId xmlns:p14="http://schemas.microsoft.com/office/powerpoint/2010/main" val="1185829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higher the n value,</a:t>
            </a:r>
            <a:r>
              <a:rPr lang="en-US" baseline="0" dirty="0" smtClean="0"/>
              <a:t> the heavier the performance constraint. ED3P will have a smaller performance loss than ED2P.</a:t>
            </a:r>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26</a:t>
            </a:fld>
            <a:endParaRPr lang="en-US"/>
          </a:p>
        </p:txBody>
      </p:sp>
    </p:spTree>
    <p:extLst>
      <p:ext uri="{BB962C8B-B14F-4D97-AF65-F5344CB8AC3E}">
        <p14:creationId xmlns:p14="http://schemas.microsoft.com/office/powerpoint/2010/main" val="215258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First, I’ll cover some</a:t>
            </a:r>
            <a:r>
              <a:rPr lang="en-US" baseline="0" dirty="0" smtClean="0"/>
              <a:t> background information.</a:t>
            </a:r>
            <a:endParaRPr lang="en-US"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28</a:t>
            </a:fld>
            <a:endParaRPr lang="en-US"/>
          </a:p>
        </p:txBody>
      </p:sp>
    </p:spTree>
    <p:extLst>
      <p:ext uri="{BB962C8B-B14F-4D97-AF65-F5344CB8AC3E}">
        <p14:creationId xmlns:p14="http://schemas.microsoft.com/office/powerpoint/2010/main" val="1328258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”Do the most science”</a:t>
            </a:r>
          </a:p>
        </p:txBody>
      </p:sp>
      <p:sp>
        <p:nvSpPr>
          <p:cNvPr id="4" name="Slide Number Placeholder 3"/>
          <p:cNvSpPr>
            <a:spLocks noGrp="1"/>
          </p:cNvSpPr>
          <p:nvPr>
            <p:ph type="sldNum" sz="quarter" idx="10"/>
          </p:nvPr>
        </p:nvSpPr>
        <p:spPr/>
        <p:txBody>
          <a:bodyPr/>
          <a:lstStyle/>
          <a:p>
            <a:fld id="{5FACCE9F-247E-DF4D-B70D-26F8B098E4AC}" type="slidenum">
              <a:rPr lang="en-US" smtClean="0"/>
              <a:t>29</a:t>
            </a:fld>
            <a:endParaRPr lang="en-US"/>
          </a:p>
        </p:txBody>
      </p:sp>
    </p:spTree>
    <p:extLst>
      <p:ext uri="{BB962C8B-B14F-4D97-AF65-F5344CB8AC3E}">
        <p14:creationId xmlns:p14="http://schemas.microsoft.com/office/powerpoint/2010/main" val="1034874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653110" rtl="0" eaLnBrk="1" fontAlgn="auto" latinLnBrk="0" hangingPunct="1">
              <a:lnSpc>
                <a:spcPct val="100000"/>
              </a:lnSpc>
              <a:spcBef>
                <a:spcPts val="0"/>
              </a:spcBef>
              <a:spcAft>
                <a:spcPts val="0"/>
              </a:spcAft>
              <a:buClrTx/>
              <a:buSzTx/>
              <a:buFontTx/>
              <a:buNone/>
              <a:tabLst/>
              <a:defRPr/>
            </a:pPr>
            <a:r>
              <a:rPr lang="en-US" dirty="0" smtClean="0"/>
              <a:t>There are two approaches for</a:t>
            </a:r>
            <a:r>
              <a:rPr lang="en-US" baseline="0" dirty="0" smtClean="0"/>
              <a:t> designing an </a:t>
            </a:r>
            <a:r>
              <a:rPr lang="en-US" baseline="0" dirty="0" err="1" smtClean="0"/>
              <a:t>exascale</a:t>
            </a:r>
            <a:r>
              <a:rPr lang="en-US" baseline="0" dirty="0" smtClean="0"/>
              <a:t> system.</a:t>
            </a:r>
          </a:p>
          <a:p>
            <a:pPr marL="0" marR="0" lvl="1" indent="0" algn="l" defTabSz="65311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653110" rtl="0" eaLnBrk="1" fontAlgn="auto" latinLnBrk="0" hangingPunct="1">
              <a:lnSpc>
                <a:spcPct val="100000"/>
              </a:lnSpc>
              <a:spcBef>
                <a:spcPts val="0"/>
              </a:spcBef>
              <a:spcAft>
                <a:spcPts val="0"/>
              </a:spcAft>
              <a:buClrTx/>
              <a:buSzTx/>
              <a:buFontTx/>
              <a:buNone/>
              <a:tabLst/>
              <a:defRPr/>
            </a:pPr>
            <a:r>
              <a:rPr lang="en-US" dirty="0" smtClean="0"/>
              <a:t>Worst-case</a:t>
            </a:r>
            <a:r>
              <a:rPr lang="en-US" baseline="0" dirty="0" smtClean="0"/>
              <a:t> provisioning: </a:t>
            </a:r>
            <a:r>
              <a:rPr lang="en-US" dirty="0" smtClean="0"/>
              <a:t>Traditional approach targeting highly compute-intensive applications (e.g., </a:t>
            </a:r>
            <a:r>
              <a:rPr lang="en-US" dirty="0" err="1" smtClean="0"/>
              <a:t>Linpack</a:t>
            </a:r>
            <a:r>
              <a:rPr lang="en-US" dirty="0" smtClean="0"/>
              <a:t>)</a:t>
            </a:r>
          </a:p>
          <a:p>
            <a:pPr marL="0" marR="0" lvl="1" indent="0" algn="l" defTabSz="653110" rtl="0" eaLnBrk="1" fontAlgn="auto" latinLnBrk="0" hangingPunct="1">
              <a:lnSpc>
                <a:spcPct val="100000"/>
              </a:lnSpc>
              <a:spcBef>
                <a:spcPts val="0"/>
              </a:spcBef>
              <a:spcAft>
                <a:spcPts val="0"/>
              </a:spcAft>
              <a:buClrTx/>
              <a:buSzTx/>
              <a:buFontTx/>
              <a:buNone/>
              <a:tabLst/>
              <a:defRPr/>
            </a:pPr>
            <a:r>
              <a:rPr lang="en-US" dirty="0" smtClean="0"/>
              <a:t>Hardware overprovisioning:</a:t>
            </a:r>
            <a:r>
              <a:rPr lang="en-US" baseline="0" dirty="0" smtClean="0"/>
              <a:t> Approach targeted at future power-constrained systems, technique already implemented by processors (</a:t>
            </a:r>
            <a:r>
              <a:rPr lang="en-US" sz="1800" baseline="0" dirty="0" smtClean="0"/>
              <a:t>c</a:t>
            </a:r>
            <a:r>
              <a:rPr lang="en-US" sz="1800" dirty="0" smtClean="0"/>
              <a:t>ore frequency is dependent on number of active cores</a:t>
            </a:r>
            <a:r>
              <a:rPr lang="en-US" sz="1800" baseline="0" dirty="0" smtClean="0"/>
              <a:t> and a</a:t>
            </a:r>
            <a:r>
              <a:rPr lang="en-US" sz="1800" dirty="0" smtClean="0"/>
              <a:t>ll cores cannot be running at the highest frequency)</a:t>
            </a:r>
          </a:p>
          <a:p>
            <a:pPr marL="0" marR="0" lvl="1" indent="0" algn="l" defTabSz="65311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65311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30</a:t>
            </a:fld>
            <a:endParaRPr lang="en-US"/>
          </a:p>
        </p:txBody>
      </p:sp>
    </p:spTree>
    <p:extLst>
      <p:ext uri="{BB962C8B-B14F-4D97-AF65-F5344CB8AC3E}">
        <p14:creationId xmlns:p14="http://schemas.microsoft.com/office/powerpoint/2010/main" val="1941642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a:t>
            </a:r>
            <a:r>
              <a:rPr lang="en-US" dirty="0" smtClean="0"/>
              <a:t>Power Measurement and Concurrency Throttling for Energy Reduction in </a:t>
            </a:r>
            <a:r>
              <a:rPr lang="en-US" dirty="0" err="1" smtClean="0"/>
              <a:t>OpenMP</a:t>
            </a:r>
            <a:r>
              <a:rPr lang="en-US" dirty="0" smtClean="0"/>
              <a:t> Programs”: By limiting the number of active threads, the runtime can reduce the instantaneous power demand, but the effect on overall energy usage depends on how overall execution time is changed by running on fewer hardware threads. When shared hardware resources (last-level cache, memory or network bandwidth) are oversubscribed, reducing the number of threads will not significantly affect total execution time. In this case fewer active threads can result in energy savings. However, if there is little interaction between threads and hardware resources are sufficient to support their execution, decreasing the number of threads will result in longer execution time and an increase in the overall energy utilization for the application.</a:t>
            </a:r>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31</a:t>
            </a:fld>
            <a:endParaRPr lang="en-US"/>
          </a:p>
        </p:txBody>
      </p:sp>
    </p:spTree>
    <p:extLst>
      <p:ext uri="{BB962C8B-B14F-4D97-AF65-F5344CB8AC3E}">
        <p14:creationId xmlns:p14="http://schemas.microsoft.com/office/powerpoint/2010/main" val="722269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53110" rtl="0" eaLnBrk="1" fontAlgn="auto" latinLnBrk="0" hangingPunct="1">
              <a:lnSpc>
                <a:spcPct val="100000"/>
              </a:lnSpc>
              <a:spcBef>
                <a:spcPts val="0"/>
              </a:spcBef>
              <a:spcAft>
                <a:spcPts val="0"/>
              </a:spcAft>
              <a:buClrTx/>
              <a:buSzTx/>
              <a:buFontTx/>
              <a:buNone/>
              <a:tabLst/>
              <a:defRPr/>
            </a:pPr>
            <a:r>
              <a:rPr lang="en-US" dirty="0" smtClean="0">
                <a:ea typeface="Cambria" charset="0"/>
                <a:cs typeface="Cambria" charset="0"/>
              </a:rPr>
              <a:t>Guarantees specific power consumption irrespective of frequency variations due to manufacturing variations</a:t>
            </a:r>
          </a:p>
          <a:p>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32</a:t>
            </a:fld>
            <a:endParaRPr lang="en-US"/>
          </a:p>
        </p:txBody>
      </p:sp>
    </p:spTree>
    <p:extLst>
      <p:ext uri="{BB962C8B-B14F-4D97-AF65-F5344CB8AC3E}">
        <p14:creationId xmlns:p14="http://schemas.microsoft.com/office/powerpoint/2010/main" val="1214107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33</a:t>
            </a:r>
            <a:r>
              <a:rPr lang="en-US" baseline="0" dirty="0" smtClean="0"/>
              <a:t> power bounds between 51W and 83W</a:t>
            </a:r>
          </a:p>
          <a:p>
            <a:r>
              <a:rPr lang="en-US" baseline="0" dirty="0" smtClean="0"/>
              <a:t>Each point represents single run and corresponding performance on each of the 64 processors</a:t>
            </a:r>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33</a:t>
            </a:fld>
            <a:endParaRPr lang="en-US"/>
          </a:p>
        </p:txBody>
      </p:sp>
    </p:spTree>
    <p:extLst>
      <p:ext uri="{BB962C8B-B14F-4D97-AF65-F5344CB8AC3E}">
        <p14:creationId xmlns:p14="http://schemas.microsoft.com/office/powerpoint/2010/main" val="986464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sp</a:t>
            </a:r>
            <a:r>
              <a:rPr lang="en-US" baseline="0" dirty="0" smtClean="0"/>
              <a:t> = computational fluid dynamics</a:t>
            </a:r>
          </a:p>
          <a:p>
            <a:r>
              <a:rPr lang="en-US" baseline="0" dirty="0" err="1" smtClean="0"/>
              <a:t>mz</a:t>
            </a:r>
            <a:r>
              <a:rPr lang="en-US" baseline="0" dirty="0" smtClean="0"/>
              <a:t> = multi-zone</a:t>
            </a:r>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34</a:t>
            </a:fld>
            <a:endParaRPr lang="en-US"/>
          </a:p>
        </p:txBody>
      </p:sp>
    </p:spTree>
    <p:extLst>
      <p:ext uri="{BB962C8B-B14F-4D97-AF65-F5344CB8AC3E}">
        <p14:creationId xmlns:p14="http://schemas.microsoft.com/office/powerpoint/2010/main" val="52716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First, I’ll cover some</a:t>
            </a:r>
            <a:r>
              <a:rPr lang="en-US" baseline="0" dirty="0" smtClean="0"/>
              <a:t> background information.</a:t>
            </a:r>
            <a:endParaRPr lang="en-US"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2</a:t>
            </a:fld>
            <a:endParaRPr lang="en-US"/>
          </a:p>
        </p:txBody>
      </p:sp>
    </p:spTree>
    <p:extLst>
      <p:ext uri="{BB962C8B-B14F-4D97-AF65-F5344CB8AC3E}">
        <p14:creationId xmlns:p14="http://schemas.microsoft.com/office/powerpoint/2010/main" val="2153881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53110" rtl="0" eaLnBrk="1" fontAlgn="auto" latinLnBrk="0" hangingPunct="1">
              <a:lnSpc>
                <a:spcPct val="100000"/>
              </a:lnSpc>
              <a:spcBef>
                <a:spcPts val="0"/>
              </a:spcBef>
              <a:spcAft>
                <a:spcPts val="0"/>
              </a:spcAft>
              <a:buClrTx/>
              <a:buSzTx/>
              <a:buFontTx/>
              <a:buNone/>
              <a:tabLst/>
              <a:defRPr/>
            </a:pPr>
            <a:r>
              <a:rPr lang="en-US" sz="1714" kern="1200" dirty="0" smtClean="0">
                <a:solidFill>
                  <a:schemeClr val="tx1"/>
                </a:solidFill>
                <a:effectLst/>
                <a:latin typeface="+mn-lt"/>
                <a:ea typeface="+mn-ea"/>
                <a:cs typeface="+mn-cs"/>
              </a:rPr>
              <a:t>FCFS: simple to implement and ensures fairness, but can block several small jobs in the job queue when a job requesting more resources (large node count) is waiting for its request to be granted. Also leads longer wait times as nodes are not utilized efficiently (several nodes remain idle as the requirements of the next job cannot be met immediately). </a:t>
            </a:r>
            <a:endParaRPr lang="en-US" dirty="0" smtClean="0"/>
          </a:p>
          <a:p>
            <a:endParaRPr lang="en-US" dirty="0" smtClean="0"/>
          </a:p>
          <a:p>
            <a:pPr marL="0" marR="0" indent="0" algn="l" defTabSz="653110" rtl="0" eaLnBrk="1" fontAlgn="auto" latinLnBrk="0" hangingPunct="1">
              <a:lnSpc>
                <a:spcPct val="100000"/>
              </a:lnSpc>
              <a:spcBef>
                <a:spcPts val="0"/>
              </a:spcBef>
              <a:spcAft>
                <a:spcPts val="0"/>
              </a:spcAft>
              <a:buClrTx/>
              <a:buSzTx/>
              <a:buFontTx/>
              <a:buNone/>
              <a:tabLst/>
              <a:defRPr/>
            </a:pPr>
            <a:r>
              <a:rPr lang="en-US" dirty="0" smtClean="0"/>
              <a:t>Backfilling:</a:t>
            </a:r>
            <a:r>
              <a:rPr lang="en-US" baseline="0" dirty="0" smtClean="0"/>
              <a:t> </a:t>
            </a:r>
            <a:r>
              <a:rPr lang="en-US" sz="1714" kern="1200" dirty="0" smtClean="0">
                <a:solidFill>
                  <a:schemeClr val="tx1"/>
                </a:solidFill>
                <a:effectLst/>
                <a:latin typeface="+mn-lt"/>
                <a:ea typeface="+mn-ea"/>
                <a:cs typeface="+mn-cs"/>
              </a:rPr>
              <a:t>addresses the problems of FCFS by executing smaller jobs out of order on the idle nodes while the next job (typically large) is waiting for resources.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35</a:t>
            </a:fld>
            <a:endParaRPr lang="en-US"/>
          </a:p>
        </p:txBody>
      </p:sp>
    </p:spTree>
    <p:extLst>
      <p:ext uri="{BB962C8B-B14F-4D97-AF65-F5344CB8AC3E}">
        <p14:creationId xmlns:p14="http://schemas.microsoft.com/office/powerpoint/2010/main" val="8737003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First, I’ll cover some</a:t>
            </a:r>
            <a:r>
              <a:rPr lang="en-US" baseline="0" dirty="0" smtClean="0"/>
              <a:t> background information.</a:t>
            </a:r>
            <a:endParaRPr lang="en-US"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37</a:t>
            </a:fld>
            <a:endParaRPr lang="en-US"/>
          </a:p>
        </p:txBody>
      </p:sp>
    </p:spTree>
    <p:extLst>
      <p:ext uri="{BB962C8B-B14F-4D97-AF65-F5344CB8AC3E}">
        <p14:creationId xmlns:p14="http://schemas.microsoft.com/office/powerpoint/2010/main" val="271819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Previous research</a:t>
            </a:r>
            <a:r>
              <a:rPr lang="en-US" baseline="0" dirty="0" smtClean="0"/>
              <a:t> and development of these energy-efficient and power-constrained approaches used standardized synthetic benchmarks. </a:t>
            </a:r>
            <a:r>
              <a:rPr lang="en-US" baseline="0" dirty="0" err="1" smtClean="0"/>
              <a:t>Exascale</a:t>
            </a:r>
            <a:r>
              <a:rPr lang="en-US" baseline="0" dirty="0" smtClean="0"/>
              <a:t> will create an overhaul in our system, and we will need to understand how these approaches impact scientific applications. Scientific visualization is an application that will need innovation to fit within the power constraint. </a:t>
            </a:r>
            <a:r>
              <a:rPr lang="en-US" dirty="0" smtClean="0"/>
              <a:t>Scientific visualization plays</a:t>
            </a:r>
            <a:r>
              <a:rPr lang="en-US" baseline="0" dirty="0" smtClean="0"/>
              <a:t> a c</a:t>
            </a:r>
            <a:r>
              <a:rPr lang="en-US" dirty="0" smtClean="0"/>
              <a:t>entral role in scientific</a:t>
            </a:r>
            <a:r>
              <a:rPr lang="en-US" baseline="0" dirty="0" smtClean="0"/>
              <a:t> </a:t>
            </a:r>
            <a:r>
              <a:rPr lang="en-US" dirty="0" smtClean="0"/>
              <a:t>discovery process. Visualization</a:t>
            </a:r>
            <a:r>
              <a:rPr lang="en-US" baseline="0" dirty="0" smtClean="0"/>
              <a:t> pipeline transforms data into comprehensible images.</a:t>
            </a:r>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38</a:t>
            </a:fld>
            <a:endParaRPr lang="en-US"/>
          </a:p>
        </p:txBody>
      </p:sp>
    </p:spTree>
    <p:extLst>
      <p:ext uri="{BB962C8B-B14F-4D97-AF65-F5344CB8AC3E}">
        <p14:creationId xmlns:p14="http://schemas.microsoft.com/office/powerpoint/2010/main" val="154289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53110" rtl="0" eaLnBrk="1" fontAlgn="auto" latinLnBrk="0" hangingPunct="1">
              <a:lnSpc>
                <a:spcPct val="100000"/>
              </a:lnSpc>
              <a:spcBef>
                <a:spcPts val="0"/>
              </a:spcBef>
              <a:spcAft>
                <a:spcPts val="0"/>
              </a:spcAft>
              <a:buClrTx/>
              <a:buSzTx/>
              <a:buFontTx/>
              <a:buNone/>
              <a:tabLst/>
              <a:defRPr/>
            </a:pPr>
            <a:r>
              <a:rPr lang="en-US" dirty="0" smtClean="0"/>
              <a:t>The ability to generate data is going up much faster than the ability to store/retrieve data.</a:t>
            </a:r>
          </a:p>
          <a:p>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40</a:t>
            </a:fld>
            <a:endParaRPr lang="en-US"/>
          </a:p>
        </p:txBody>
      </p:sp>
    </p:spTree>
    <p:extLst>
      <p:ext uri="{BB962C8B-B14F-4D97-AF65-F5344CB8AC3E}">
        <p14:creationId xmlns:p14="http://schemas.microsoft.com/office/powerpoint/2010/main" val="1328089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42</a:t>
            </a:fld>
            <a:endParaRPr lang="en-US"/>
          </a:p>
        </p:txBody>
      </p:sp>
    </p:spTree>
    <p:extLst>
      <p:ext uri="{BB962C8B-B14F-4D97-AF65-F5344CB8AC3E}">
        <p14:creationId xmlns:p14="http://schemas.microsoft.com/office/powerpoint/2010/main" val="20821500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Particle advection: data-dependent memory accesses, which may lead to</a:t>
            </a:r>
            <a:r>
              <a:rPr lang="en-US" baseline="0" dirty="0" smtClean="0"/>
              <a:t> more favorable propositions</a:t>
            </a:r>
            <a:endParaRPr lang="en-US" dirty="0" smtClean="0"/>
          </a:p>
          <a:p>
            <a:r>
              <a:rPr lang="en-US" dirty="0" smtClean="0"/>
              <a:t>Volume rendering: requires significant computation and irregular memory </a:t>
            </a:r>
            <a:r>
              <a:rPr lang="en-US" dirty="0" err="1" smtClean="0"/>
              <a:t>acceses</a:t>
            </a:r>
            <a:r>
              <a:rPr lang="en-US" baseline="0" dirty="0" smtClean="0"/>
              <a:t> (especially for unstructured grids)</a:t>
            </a:r>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45</a:t>
            </a:fld>
            <a:endParaRPr lang="en-US"/>
          </a:p>
        </p:txBody>
      </p:sp>
    </p:spTree>
    <p:extLst>
      <p:ext uri="{BB962C8B-B14F-4D97-AF65-F5344CB8AC3E}">
        <p14:creationId xmlns:p14="http://schemas.microsoft.com/office/powerpoint/2010/main" val="2122759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of June 2016,</a:t>
            </a:r>
            <a:r>
              <a:rPr lang="en-US" baseline="0" dirty="0" smtClean="0"/>
              <a:t> Vulcan is the 14th fastest supercomputer in the world with 5 PF. It contains 24,576 nodes. Assuming every node can consume 100W in the worst-case, this machine is procured for 2.4 MW. Looking forward, there are two scenarios.</a:t>
            </a:r>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57</a:t>
            </a:fld>
            <a:endParaRPr lang="en-US"/>
          </a:p>
        </p:txBody>
      </p:sp>
    </p:spTree>
    <p:extLst>
      <p:ext uri="{BB962C8B-B14F-4D97-AF65-F5344CB8AC3E}">
        <p14:creationId xmlns:p14="http://schemas.microsoft.com/office/powerpoint/2010/main" val="1230591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HPC is</a:t>
            </a:r>
            <a:r>
              <a:rPr lang="en-US" baseline="0" dirty="0" smtClean="0"/>
              <a:t> a unique technology allowing our scientists and engineers to solve the most complex scientific problems, such as c</a:t>
            </a:r>
            <a:r>
              <a:rPr lang="en-US" dirty="0" smtClean="0"/>
              <a:t>limate and weather prediction</a:t>
            </a:r>
            <a:r>
              <a:rPr lang="en-US" baseline="0" dirty="0" smtClean="0"/>
              <a:t> and medical imaging. Specifically, HPC enables our scientists to solve these complex problems through simulation. These simulations </a:t>
            </a:r>
            <a:r>
              <a:rPr lang="en-US" baseline="0" dirty="0" smtClean="0"/>
              <a:t>require </a:t>
            </a:r>
            <a:r>
              <a:rPr lang="en-US" baseline="0" dirty="0" smtClean="0"/>
              <a:t>large amounts of bandwidth and storage, as well as high computational capacities of several thousand interconnected nodes, typically more than 1 order of magnitude more than what’s on a laptop or desktop. So we look to HPC systems, such as supercomputers, as they provide us with the resources needed to solve these problems.</a:t>
            </a:r>
          </a:p>
          <a:p>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3</a:t>
            </a:fld>
            <a:endParaRPr lang="en-US"/>
          </a:p>
        </p:txBody>
      </p:sp>
    </p:spTree>
    <p:extLst>
      <p:ext uri="{BB962C8B-B14F-4D97-AF65-F5344CB8AC3E}">
        <p14:creationId xmlns:p14="http://schemas.microsoft.com/office/powerpoint/2010/main" val="793449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order to quantify how large and powerful</a:t>
            </a:r>
            <a:r>
              <a:rPr lang="en-US" baseline="0" dirty="0" smtClean="0"/>
              <a:t> these </a:t>
            </a:r>
            <a:r>
              <a:rPr lang="en-US" dirty="0" smtClean="0"/>
              <a:t>supercomputers are,</a:t>
            </a:r>
            <a:r>
              <a:rPr lang="en-US" baseline="0" dirty="0" smtClean="0"/>
              <a:t> we look at their performance usually </a:t>
            </a:r>
            <a:r>
              <a:rPr lang="en-US" dirty="0" smtClean="0"/>
              <a:t>measured in FLOPS or the number of floating-point operations per</a:t>
            </a:r>
            <a:r>
              <a:rPr lang="en-US" baseline="0" dirty="0" smtClean="0"/>
              <a:t> </a:t>
            </a:r>
            <a:r>
              <a:rPr lang="en-US" dirty="0" smtClean="0"/>
              <a:t>single second a system can complete. The</a:t>
            </a:r>
            <a:r>
              <a:rPr lang="en-US" baseline="0" dirty="0" smtClean="0"/>
              <a:t> performance is determined when running a highly optimized, computationally intensive benchmark known as </a:t>
            </a:r>
            <a:r>
              <a:rPr lang="en-US" baseline="0" dirty="0" err="1" smtClean="0"/>
              <a:t>Linpack</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4</a:t>
            </a:fld>
            <a:endParaRPr lang="en-US"/>
          </a:p>
        </p:txBody>
      </p:sp>
    </p:spTree>
    <p:extLst>
      <p:ext uri="{BB962C8B-B14F-4D97-AF65-F5344CB8AC3E}">
        <p14:creationId xmlns:p14="http://schemas.microsoft.com/office/powerpoint/2010/main" val="756615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Twice a year, the HPC community releases a list known as the Top500,</a:t>
            </a:r>
            <a:r>
              <a:rPr lang="en-US" baseline="0" dirty="0" smtClean="0"/>
              <a:t> which ranks the top supercomputers by the FLOPS metric. </a:t>
            </a:r>
            <a:r>
              <a:rPr lang="en-US" dirty="0" smtClean="0"/>
              <a:t>On</a:t>
            </a:r>
            <a:r>
              <a:rPr lang="en-US" baseline="0" dirty="0" smtClean="0"/>
              <a:t> the right I show the top 4 supercomputers as of this past June. In addition to their high computational performance, they also have high power consumption. The typical assumption is that 1 MW of power cost</a:t>
            </a:r>
            <a:r>
              <a:rPr lang="is-IS" baseline="0" dirty="0" smtClean="0"/>
              <a:t>…</a:t>
            </a:r>
            <a:endParaRPr lang="en-US"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5</a:t>
            </a:fld>
            <a:endParaRPr lang="en-US"/>
          </a:p>
        </p:txBody>
      </p:sp>
    </p:spTree>
    <p:extLst>
      <p:ext uri="{BB962C8B-B14F-4D97-AF65-F5344CB8AC3E}">
        <p14:creationId xmlns:p14="http://schemas.microsoft.com/office/powerpoint/2010/main" val="4208530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Before we dive any further, </a:t>
            </a:r>
            <a:r>
              <a:rPr lang="en-US" dirty="0" smtClean="0"/>
              <a:t>le</a:t>
            </a:r>
            <a:r>
              <a:rPr lang="en-US" baseline="0" dirty="0" smtClean="0"/>
              <a:t>t me take a moment to define some key terms for this presentation.</a:t>
            </a:r>
            <a:endParaRPr lang="en-US"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6</a:t>
            </a:fld>
            <a:endParaRPr lang="en-US"/>
          </a:p>
        </p:txBody>
      </p:sp>
    </p:spTree>
    <p:extLst>
      <p:ext uri="{BB962C8B-B14F-4D97-AF65-F5344CB8AC3E}">
        <p14:creationId xmlns:p14="http://schemas.microsoft.com/office/powerpoint/2010/main" val="3022959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power </a:t>
            </a:r>
            <a:r>
              <a:rPr lang="en-US" dirty="0" smtClean="0"/>
              <a:t>that a processor uses</a:t>
            </a:r>
            <a:r>
              <a:rPr lang="en-US" baseline="0" dirty="0" smtClean="0"/>
              <a:t> will </a:t>
            </a:r>
            <a:r>
              <a:rPr lang="en-US" baseline="0" dirty="0" smtClean="0"/>
              <a:t>vary over the lifetime of an application</a:t>
            </a:r>
            <a:r>
              <a:rPr lang="is-I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7</a:t>
            </a:fld>
            <a:endParaRPr lang="en-US"/>
          </a:p>
        </p:txBody>
      </p:sp>
    </p:spTree>
    <p:extLst>
      <p:ext uri="{BB962C8B-B14F-4D97-AF65-F5344CB8AC3E}">
        <p14:creationId xmlns:p14="http://schemas.microsoft.com/office/powerpoint/2010/main" val="3022959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Mobile processors and software</a:t>
            </a:r>
            <a:r>
              <a:rPr lang="en-US" baseline="0" dirty="0" smtClean="0"/>
              <a:t> have been optimized to use energy-efficient techniques to extend battery life, so we’re not charging multiple times throughout the day. There are also some data centers that enforce an energy </a:t>
            </a:r>
            <a:r>
              <a:rPr lang="en-US" dirty="0" smtClean="0"/>
              <a:t>bound on a per job basis, so it's up to the application developers to ensure their algorithms are energy efficient</a:t>
            </a:r>
          </a:p>
        </p:txBody>
      </p:sp>
      <p:sp>
        <p:nvSpPr>
          <p:cNvPr id="4" name="Slide Number Placeholder 3"/>
          <p:cNvSpPr>
            <a:spLocks noGrp="1"/>
          </p:cNvSpPr>
          <p:nvPr>
            <p:ph type="sldNum" sz="quarter" idx="10"/>
          </p:nvPr>
        </p:nvSpPr>
        <p:spPr/>
        <p:txBody>
          <a:bodyPr/>
          <a:lstStyle/>
          <a:p>
            <a:fld id="{5FACCE9F-247E-DF4D-B70D-26F8B098E4AC}" type="slidenum">
              <a:rPr lang="en-US" smtClean="0"/>
              <a:t>8</a:t>
            </a:fld>
            <a:endParaRPr lang="en-US"/>
          </a:p>
        </p:txBody>
      </p:sp>
    </p:spTree>
    <p:extLst>
      <p:ext uri="{BB962C8B-B14F-4D97-AF65-F5344CB8AC3E}">
        <p14:creationId xmlns:p14="http://schemas.microsoft.com/office/powerpoint/2010/main" val="66713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731520" y="7627621"/>
            <a:ext cx="3413760" cy="438150"/>
          </a:xfrm>
          <a:prstGeom prst="rect">
            <a:avLst/>
          </a:prstGeom>
        </p:spPr>
        <p:txBody>
          <a:bodyPr/>
          <a:lstStyle/>
          <a:p>
            <a:fld id="{0FEFCA11-6BBA-BE48-A436-63A3DD5D0ED5}" type="datetime1">
              <a:rPr lang="en-US" smtClean="0"/>
              <a:t>10/16/16</a:t>
            </a:fld>
            <a:endParaRPr lang="en-US" dirty="0"/>
          </a:p>
        </p:txBody>
      </p:sp>
      <p:sp>
        <p:nvSpPr>
          <p:cNvPr id="5" name="Footer Placeholder 4"/>
          <p:cNvSpPr>
            <a:spLocks noGrp="1"/>
          </p:cNvSpPr>
          <p:nvPr>
            <p:ph type="ftr" sz="quarter" idx="11"/>
          </p:nvPr>
        </p:nvSpPr>
        <p:spPr>
          <a:xfrm>
            <a:off x="4998720" y="7627621"/>
            <a:ext cx="4632960" cy="43815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pic>
        <p:nvPicPr>
          <p:cNvPr id="9" name="Picture 8"/>
          <p:cNvPicPr>
            <a:picLocks/>
          </p:cNvPicPr>
          <p:nvPr userDrawn="1"/>
        </p:nvPicPr>
        <p:blipFill>
          <a:blip r:embed="rId2"/>
          <a:stretch>
            <a:fillRect/>
          </a:stretch>
        </p:blipFill>
        <p:spPr>
          <a:xfrm>
            <a:off x="13299948" y="127360"/>
            <a:ext cx="1197864" cy="987552"/>
          </a:xfrm>
          <a:prstGeom prst="rect">
            <a:avLst/>
          </a:prstGeom>
        </p:spPr>
      </p:pic>
      <p:sp>
        <p:nvSpPr>
          <p:cNvPr id="13" name="Rectangle 12"/>
          <p:cNvSpPr/>
          <p:nvPr userDrawn="1"/>
        </p:nvSpPr>
        <p:spPr>
          <a:xfrm>
            <a:off x="0" y="7702906"/>
            <a:ext cx="14630400" cy="526694"/>
          </a:xfrm>
          <a:prstGeom prst="rect">
            <a:avLst/>
          </a:prstGeom>
          <a:solidFill>
            <a:srgbClr val="083F1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EC309"/>
                </a:solidFill>
              </a:rPr>
              <a:t>Area</a:t>
            </a:r>
            <a:r>
              <a:rPr lang="en-US" sz="2000" baseline="0" dirty="0" smtClean="0">
                <a:solidFill>
                  <a:srgbClr val="FEC309"/>
                </a:solidFill>
              </a:rPr>
              <a:t> Exam</a:t>
            </a:r>
            <a:r>
              <a:rPr lang="en-US" sz="2000" dirty="0" smtClean="0">
                <a:solidFill>
                  <a:srgbClr val="FEC309"/>
                </a:solidFill>
              </a:rPr>
              <a:t>/Oral Comprehensive Exam</a:t>
            </a:r>
            <a:endParaRPr lang="en-US" sz="2000" dirty="0">
              <a:solidFill>
                <a:srgbClr val="FEC309"/>
              </a:solidFill>
            </a:endParaRPr>
          </a:p>
        </p:txBody>
      </p:sp>
    </p:spTree>
    <p:extLst>
      <p:ext uri="{BB962C8B-B14F-4D97-AF65-F5344CB8AC3E}">
        <p14:creationId xmlns:p14="http://schemas.microsoft.com/office/powerpoint/2010/main" val="1728351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731520" y="7627621"/>
            <a:ext cx="3413760" cy="438150"/>
          </a:xfrm>
          <a:prstGeom prst="rect">
            <a:avLst/>
          </a:prstGeom>
        </p:spPr>
        <p:txBody>
          <a:bodyPr/>
          <a:lstStyle/>
          <a:p>
            <a:fld id="{273B281F-A078-2C4A-A37D-458213F49042}" type="datetime1">
              <a:rPr lang="en-US" smtClean="0"/>
              <a:t>10/16/16</a:t>
            </a:fld>
            <a:endParaRPr lang="en-US"/>
          </a:p>
        </p:txBody>
      </p:sp>
      <p:sp>
        <p:nvSpPr>
          <p:cNvPr id="5" name="Footer Placeholder 4"/>
          <p:cNvSpPr>
            <a:spLocks noGrp="1"/>
          </p:cNvSpPr>
          <p:nvPr>
            <p:ph type="ftr" sz="quarter" idx="11"/>
          </p:nvPr>
        </p:nvSpPr>
        <p:spPr>
          <a:xfrm>
            <a:off x="4998720" y="7627621"/>
            <a:ext cx="4632960" cy="43815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329566"/>
            <a:ext cx="9631680" cy="702183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731520" y="7627621"/>
            <a:ext cx="3413760" cy="438150"/>
          </a:xfrm>
          <a:prstGeom prst="rect">
            <a:avLst/>
          </a:prstGeom>
        </p:spPr>
        <p:txBody>
          <a:bodyPr/>
          <a:lstStyle/>
          <a:p>
            <a:fld id="{8A42FADC-1B32-1149-B1B2-EB6282476325}" type="datetime1">
              <a:rPr lang="en-US" smtClean="0"/>
              <a:t>10/16/16</a:t>
            </a:fld>
            <a:endParaRPr lang="en-US"/>
          </a:p>
        </p:txBody>
      </p:sp>
      <p:sp>
        <p:nvSpPr>
          <p:cNvPr id="5" name="Footer Placeholder 4"/>
          <p:cNvSpPr>
            <a:spLocks noGrp="1"/>
          </p:cNvSpPr>
          <p:nvPr>
            <p:ph type="ftr" sz="quarter" idx="11"/>
          </p:nvPr>
        </p:nvSpPr>
        <p:spPr>
          <a:xfrm>
            <a:off x="4998720" y="7627621"/>
            <a:ext cx="4632960" cy="43815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2568428" cy="1371600"/>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4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731520" y="7627621"/>
            <a:ext cx="3413760" cy="438150"/>
          </a:xfrm>
          <a:prstGeom prst="rect">
            <a:avLst/>
          </a:prstGeom>
        </p:spPr>
        <p:txBody>
          <a:bodyPr/>
          <a:lstStyle/>
          <a:p>
            <a:fld id="{4D13C53E-5C7F-3B4B-84FB-6CE31386FC1E}" type="datetime1">
              <a:rPr lang="en-US" smtClean="0"/>
              <a:t>10/16/16</a:t>
            </a:fld>
            <a:endParaRPr lang="en-US"/>
          </a:p>
        </p:txBody>
      </p:sp>
      <p:sp>
        <p:nvSpPr>
          <p:cNvPr id="5" name="Footer Placeholder 4"/>
          <p:cNvSpPr>
            <a:spLocks noGrp="1"/>
          </p:cNvSpPr>
          <p:nvPr>
            <p:ph type="ftr" sz="quarter" idx="11"/>
          </p:nvPr>
        </p:nvSpPr>
        <p:spPr>
          <a:xfrm>
            <a:off x="4998720" y="7627621"/>
            <a:ext cx="4632960" cy="43815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
        <p:nvSpPr>
          <p:cNvPr id="7" name="Rectangle 6"/>
          <p:cNvSpPr/>
          <p:nvPr userDrawn="1"/>
        </p:nvSpPr>
        <p:spPr>
          <a:xfrm>
            <a:off x="0" y="7702906"/>
            <a:ext cx="14630400" cy="526694"/>
          </a:xfrm>
          <a:prstGeom prst="rect">
            <a:avLst/>
          </a:prstGeom>
          <a:solidFill>
            <a:srgbClr val="083F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EC309"/>
                </a:solidFill>
              </a:rPr>
              <a:t>Area</a:t>
            </a:r>
            <a:r>
              <a:rPr lang="en-US" sz="2000" baseline="0" dirty="0" smtClean="0">
                <a:solidFill>
                  <a:srgbClr val="FEC309"/>
                </a:solidFill>
              </a:rPr>
              <a:t> Exam</a:t>
            </a:r>
            <a:r>
              <a:rPr lang="en-US" sz="2000" dirty="0" smtClean="0">
                <a:solidFill>
                  <a:srgbClr val="FEC309"/>
                </a:solidFill>
              </a:rPr>
              <a:t>/Oral Comprehensive Exam</a:t>
            </a:r>
            <a:endParaRPr lang="en-US" sz="2000" dirty="0">
              <a:solidFill>
                <a:srgbClr val="FEC309"/>
              </a:solidFill>
            </a:endParaRPr>
          </a:p>
        </p:txBody>
      </p:sp>
      <p:cxnSp>
        <p:nvCxnSpPr>
          <p:cNvPr id="8" name="Straight Connector 7"/>
          <p:cNvCxnSpPr/>
          <p:nvPr userDrawn="1"/>
        </p:nvCxnSpPr>
        <p:spPr>
          <a:xfrm>
            <a:off x="731520" y="1701166"/>
            <a:ext cx="12568428" cy="0"/>
          </a:xfrm>
          <a:prstGeom prst="line">
            <a:avLst/>
          </a:prstGeom>
          <a:ln w="107950" cmpd="sng">
            <a:solidFill>
              <a:srgbClr val="083F1D"/>
            </a:solidFill>
          </a:ln>
        </p:spPr>
        <p:style>
          <a:lnRef idx="2">
            <a:schemeClr val="accent1"/>
          </a:lnRef>
          <a:fillRef idx="0">
            <a:schemeClr val="accent1"/>
          </a:fillRef>
          <a:effectRef idx="1">
            <a:schemeClr val="accent1"/>
          </a:effectRef>
          <a:fontRef idx="minor">
            <a:schemeClr val="tx1"/>
          </a:fontRef>
        </p:style>
      </p:cxnSp>
      <p:pic>
        <p:nvPicPr>
          <p:cNvPr id="11" name="Picture 10"/>
          <p:cNvPicPr>
            <a:picLocks/>
          </p:cNvPicPr>
          <p:nvPr userDrawn="1"/>
        </p:nvPicPr>
        <p:blipFill>
          <a:blip r:embed="rId2"/>
          <a:stretch>
            <a:fillRect/>
          </a:stretch>
        </p:blipFill>
        <p:spPr>
          <a:xfrm>
            <a:off x="13299948" y="127360"/>
            <a:ext cx="1197864" cy="987552"/>
          </a:xfrm>
          <a:prstGeom prst="rect">
            <a:avLst/>
          </a:prstGeom>
        </p:spPr>
      </p:pic>
    </p:spTree>
    <p:extLst>
      <p:ext uri="{BB962C8B-B14F-4D97-AF65-F5344CB8AC3E}">
        <p14:creationId xmlns:p14="http://schemas.microsoft.com/office/powerpoint/2010/main" val="3220382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1"/>
            <a:ext cx="12435840" cy="1634490"/>
          </a:xfrm>
        </p:spPr>
        <p:txBody>
          <a:bodyPr anchor="t"/>
          <a:lstStyle>
            <a:lvl1pPr algn="l">
              <a:defRPr sz="4800" b="1" cap="all"/>
            </a:lvl1pPr>
          </a:lstStyle>
          <a:p>
            <a:r>
              <a:rPr lang="en-US" smtClean="0"/>
              <a:t>Click to edit Master title style</a:t>
            </a:r>
            <a:endParaRPr lang="en-US"/>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400">
                <a:solidFill>
                  <a:schemeClr val="tx1">
                    <a:tint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1520" y="7627621"/>
            <a:ext cx="3413760" cy="438150"/>
          </a:xfrm>
          <a:prstGeom prst="rect">
            <a:avLst/>
          </a:prstGeom>
        </p:spPr>
        <p:txBody>
          <a:bodyPr/>
          <a:lstStyle/>
          <a:p>
            <a:fld id="{03D8C1BE-B5F2-514E-8C01-521AC6DEAA1B}" type="datetime1">
              <a:rPr lang="en-US" smtClean="0"/>
              <a:t>10/16/16</a:t>
            </a:fld>
            <a:endParaRPr lang="en-US"/>
          </a:p>
        </p:txBody>
      </p:sp>
      <p:sp>
        <p:nvSpPr>
          <p:cNvPr id="5" name="Footer Placeholder 4"/>
          <p:cNvSpPr>
            <a:spLocks noGrp="1"/>
          </p:cNvSpPr>
          <p:nvPr>
            <p:ph type="ftr" sz="quarter" idx="11"/>
          </p:nvPr>
        </p:nvSpPr>
        <p:spPr>
          <a:xfrm>
            <a:off x="4998720" y="7627621"/>
            <a:ext cx="4632960" cy="43815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2568428" cy="1371600"/>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731520" y="1920240"/>
            <a:ext cx="6461760" cy="5431156"/>
          </a:xfrm>
        </p:spPr>
        <p:txBody>
          <a:bodyPr/>
          <a:lstStyle>
            <a:lvl1pPr>
              <a:defRPr sz="4000"/>
            </a:lvl1pPr>
            <a:lvl2pPr>
              <a:defRPr sz="3400"/>
            </a:lvl2pPr>
            <a:lvl3pPr>
              <a:defRPr sz="2900"/>
            </a:lvl3pPr>
            <a:lvl4pPr>
              <a:defRPr sz="2600"/>
            </a:lvl4pPr>
            <a:lvl5pPr>
              <a:defRPr sz="2600"/>
            </a:lvl5pPr>
            <a:lvl6pPr>
              <a:defRPr sz="2160"/>
            </a:lvl6pPr>
            <a:lvl7pPr>
              <a:defRPr sz="2160"/>
            </a:lvl7pPr>
            <a:lvl8pPr>
              <a:defRPr sz="2160"/>
            </a:lvl8pPr>
            <a:lvl9pPr>
              <a:defRPr sz="216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7437120" y="1920240"/>
            <a:ext cx="6461760" cy="5431156"/>
          </a:xfrm>
        </p:spPr>
        <p:txBody>
          <a:bodyPr/>
          <a:lstStyle>
            <a:lvl1pPr>
              <a:defRPr sz="4000"/>
            </a:lvl1pPr>
            <a:lvl2pPr>
              <a:defRPr sz="3400"/>
            </a:lvl2pPr>
            <a:lvl3pPr>
              <a:defRPr sz="2900"/>
            </a:lvl3pPr>
            <a:lvl4pPr>
              <a:defRPr sz="2600"/>
            </a:lvl4pPr>
            <a:lvl5pPr>
              <a:defRPr sz="2600"/>
            </a:lvl5pPr>
            <a:lvl6pPr>
              <a:defRPr sz="2160"/>
            </a:lvl6pPr>
            <a:lvl7pPr>
              <a:defRPr sz="2160"/>
            </a:lvl7pPr>
            <a:lvl8pPr>
              <a:defRPr sz="2160"/>
            </a:lvl8pPr>
            <a:lvl9pPr>
              <a:defRPr sz="216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731520" y="7627621"/>
            <a:ext cx="3413760" cy="438150"/>
          </a:xfrm>
          <a:prstGeom prst="rect">
            <a:avLst/>
          </a:prstGeom>
        </p:spPr>
        <p:txBody>
          <a:bodyPr/>
          <a:lstStyle/>
          <a:p>
            <a:fld id="{0E7A97A5-262F-B143-80B0-42BC6A0B1DE6}" type="datetime1">
              <a:rPr lang="en-US" smtClean="0"/>
              <a:t>10/16/16</a:t>
            </a:fld>
            <a:endParaRPr lang="en-US"/>
          </a:p>
        </p:txBody>
      </p:sp>
      <p:sp>
        <p:nvSpPr>
          <p:cNvPr id="6" name="Footer Placeholder 5"/>
          <p:cNvSpPr>
            <a:spLocks noGrp="1"/>
          </p:cNvSpPr>
          <p:nvPr>
            <p:ph type="ftr" sz="quarter" idx="11"/>
          </p:nvPr>
        </p:nvSpPr>
        <p:spPr>
          <a:xfrm>
            <a:off x="4998720" y="7627621"/>
            <a:ext cx="4632960" cy="43815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cxnSp>
        <p:nvCxnSpPr>
          <p:cNvPr id="9" name="Straight Connector 8"/>
          <p:cNvCxnSpPr/>
          <p:nvPr userDrawn="1"/>
        </p:nvCxnSpPr>
        <p:spPr>
          <a:xfrm>
            <a:off x="731520" y="1701166"/>
            <a:ext cx="12568428" cy="0"/>
          </a:xfrm>
          <a:prstGeom prst="line">
            <a:avLst/>
          </a:prstGeom>
          <a:ln w="107950" cmpd="sng">
            <a:solidFill>
              <a:srgbClr val="083F1D"/>
            </a:solidFill>
          </a:ln>
        </p:spPr>
        <p:style>
          <a:lnRef idx="2">
            <a:schemeClr val="accent1"/>
          </a:lnRef>
          <a:fillRef idx="0">
            <a:schemeClr val="accent1"/>
          </a:fillRef>
          <a:effectRef idx="1">
            <a:schemeClr val="accent1"/>
          </a:effectRef>
          <a:fontRef idx="minor">
            <a:schemeClr val="tx1"/>
          </a:fontRef>
        </p:style>
      </p:cxnSp>
      <p:pic>
        <p:nvPicPr>
          <p:cNvPr id="12" name="Picture 11"/>
          <p:cNvPicPr>
            <a:picLocks/>
          </p:cNvPicPr>
          <p:nvPr userDrawn="1"/>
        </p:nvPicPr>
        <p:blipFill>
          <a:blip r:embed="rId2"/>
          <a:stretch>
            <a:fillRect/>
          </a:stretch>
        </p:blipFill>
        <p:spPr>
          <a:xfrm>
            <a:off x="13299948" y="127360"/>
            <a:ext cx="1197864" cy="987552"/>
          </a:xfrm>
          <a:prstGeom prst="rect">
            <a:avLst/>
          </a:prstGeom>
        </p:spPr>
      </p:pic>
      <p:sp>
        <p:nvSpPr>
          <p:cNvPr id="17" name="Rectangle 16"/>
          <p:cNvSpPr/>
          <p:nvPr userDrawn="1"/>
        </p:nvSpPr>
        <p:spPr>
          <a:xfrm>
            <a:off x="0" y="7702906"/>
            <a:ext cx="14630400" cy="526694"/>
          </a:xfrm>
          <a:prstGeom prst="rect">
            <a:avLst/>
          </a:prstGeom>
          <a:solidFill>
            <a:srgbClr val="083F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EC309"/>
                </a:solidFill>
              </a:rPr>
              <a:t>Area</a:t>
            </a:r>
            <a:r>
              <a:rPr lang="en-US" sz="2000" baseline="0" dirty="0" smtClean="0">
                <a:solidFill>
                  <a:srgbClr val="FEC309"/>
                </a:solidFill>
              </a:rPr>
              <a:t> Exam</a:t>
            </a:r>
            <a:r>
              <a:rPr lang="en-US" sz="2000" dirty="0" smtClean="0">
                <a:solidFill>
                  <a:srgbClr val="FEC309"/>
                </a:solidFill>
              </a:rPr>
              <a:t>/Oral Comprehensive Exam</a:t>
            </a:r>
            <a:endParaRPr lang="en-US" sz="2000" dirty="0">
              <a:solidFill>
                <a:srgbClr val="FEC309"/>
              </a:solidFill>
            </a:endParaRPr>
          </a:p>
        </p:txBody>
      </p:sp>
    </p:spTree>
    <p:extLst>
      <p:ext uri="{BB962C8B-B14F-4D97-AF65-F5344CB8AC3E}">
        <p14:creationId xmlns:p14="http://schemas.microsoft.com/office/powerpoint/2010/main" val="1260594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2568428" cy="1371600"/>
          </a:xfrm>
        </p:spPr>
        <p:txBody>
          <a:bodyPr/>
          <a:lstStyle>
            <a:lvl1pPr algn="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31520" y="1842136"/>
            <a:ext cx="6464301" cy="767714"/>
          </a:xfrm>
        </p:spPr>
        <p:txBody>
          <a:bodyPr anchor="b">
            <a:normAutofit/>
          </a:bodyPr>
          <a:lstStyle>
            <a:lvl1pPr marL="0" indent="0">
              <a:buNone/>
              <a:defRPr sz="340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smtClean="0"/>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3400"/>
            </a:lvl1pPr>
            <a:lvl2pPr>
              <a:defRPr sz="2900"/>
            </a:lvl2pPr>
            <a:lvl3pPr>
              <a:defRPr sz="2600"/>
            </a:lvl3pPr>
            <a:lvl4pPr>
              <a:defRPr sz="2300"/>
            </a:lvl4pPr>
            <a:lvl5pPr>
              <a:defRPr sz="2300"/>
            </a:lvl5pPr>
            <a:lvl6pPr>
              <a:defRPr sz="1920"/>
            </a:lvl6pPr>
            <a:lvl7pPr>
              <a:defRPr sz="1920"/>
            </a:lvl7pPr>
            <a:lvl8pPr>
              <a:defRPr sz="1920"/>
            </a:lvl8pPr>
            <a:lvl9pPr>
              <a:defRPr sz="192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7432041" y="1842136"/>
            <a:ext cx="6466840" cy="767714"/>
          </a:xfrm>
        </p:spPr>
        <p:txBody>
          <a:bodyPr anchor="b">
            <a:normAutofit/>
          </a:bodyPr>
          <a:lstStyle>
            <a:lvl1pPr marL="0" indent="0">
              <a:buNone/>
              <a:defRPr sz="340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smtClean="0"/>
              <a:t>Click to edit Master text styles</a:t>
            </a:r>
          </a:p>
        </p:txBody>
      </p:sp>
      <p:sp>
        <p:nvSpPr>
          <p:cNvPr id="6" name="Content Placeholder 5"/>
          <p:cNvSpPr>
            <a:spLocks noGrp="1"/>
          </p:cNvSpPr>
          <p:nvPr>
            <p:ph sz="quarter" idx="4"/>
          </p:nvPr>
        </p:nvSpPr>
        <p:spPr>
          <a:xfrm>
            <a:off x="7432041" y="2609850"/>
            <a:ext cx="6466840" cy="4741546"/>
          </a:xfrm>
        </p:spPr>
        <p:txBody>
          <a:bodyPr/>
          <a:lstStyle>
            <a:lvl1pPr>
              <a:defRPr sz="3400"/>
            </a:lvl1pPr>
            <a:lvl2pPr>
              <a:defRPr sz="2900"/>
            </a:lvl2pPr>
            <a:lvl3pPr>
              <a:defRPr sz="2600"/>
            </a:lvl3pPr>
            <a:lvl4pPr>
              <a:defRPr sz="2300"/>
            </a:lvl4pPr>
            <a:lvl5pPr>
              <a:defRPr sz="2300"/>
            </a:lvl5pPr>
            <a:lvl6pPr>
              <a:defRPr sz="1920"/>
            </a:lvl6pPr>
            <a:lvl7pPr>
              <a:defRPr sz="1920"/>
            </a:lvl7pPr>
            <a:lvl8pPr>
              <a:defRPr sz="1920"/>
            </a:lvl8pPr>
            <a:lvl9pPr>
              <a:defRPr sz="192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a:xfrm>
            <a:off x="731520" y="7627621"/>
            <a:ext cx="3413760" cy="438150"/>
          </a:xfrm>
          <a:prstGeom prst="rect">
            <a:avLst/>
          </a:prstGeom>
        </p:spPr>
        <p:txBody>
          <a:bodyPr/>
          <a:lstStyle/>
          <a:p>
            <a:fld id="{E00BE24B-F331-E648-89BE-FFEFBA9A909B}" type="datetime1">
              <a:rPr lang="en-US" smtClean="0"/>
              <a:t>10/16/16</a:t>
            </a:fld>
            <a:endParaRPr lang="en-US"/>
          </a:p>
        </p:txBody>
      </p:sp>
      <p:sp>
        <p:nvSpPr>
          <p:cNvPr id="8" name="Footer Placeholder 7"/>
          <p:cNvSpPr>
            <a:spLocks noGrp="1"/>
          </p:cNvSpPr>
          <p:nvPr>
            <p:ph type="ftr" sz="quarter" idx="11"/>
          </p:nvPr>
        </p:nvSpPr>
        <p:spPr>
          <a:xfrm>
            <a:off x="4998720" y="7627621"/>
            <a:ext cx="4632960" cy="438150"/>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cxnSp>
        <p:nvCxnSpPr>
          <p:cNvPr id="11" name="Straight Connector 10"/>
          <p:cNvCxnSpPr/>
          <p:nvPr userDrawn="1"/>
        </p:nvCxnSpPr>
        <p:spPr>
          <a:xfrm>
            <a:off x="731520" y="1701166"/>
            <a:ext cx="12568428" cy="0"/>
          </a:xfrm>
          <a:prstGeom prst="line">
            <a:avLst/>
          </a:prstGeom>
          <a:ln w="107950" cmpd="sng">
            <a:solidFill>
              <a:srgbClr val="083F1D"/>
            </a:solidFill>
          </a:ln>
        </p:spPr>
        <p:style>
          <a:lnRef idx="2">
            <a:schemeClr val="accent1"/>
          </a:lnRef>
          <a:fillRef idx="0">
            <a:schemeClr val="accent1"/>
          </a:fillRef>
          <a:effectRef idx="1">
            <a:schemeClr val="accent1"/>
          </a:effectRef>
          <a:fontRef idx="minor">
            <a:schemeClr val="tx1"/>
          </a:fontRef>
        </p:style>
      </p:cxnSp>
      <p:pic>
        <p:nvPicPr>
          <p:cNvPr id="14" name="Picture 13"/>
          <p:cNvPicPr>
            <a:picLocks/>
          </p:cNvPicPr>
          <p:nvPr userDrawn="1"/>
        </p:nvPicPr>
        <p:blipFill>
          <a:blip r:embed="rId2"/>
          <a:stretch>
            <a:fillRect/>
          </a:stretch>
        </p:blipFill>
        <p:spPr>
          <a:xfrm>
            <a:off x="13299948" y="127360"/>
            <a:ext cx="1197864" cy="987552"/>
          </a:xfrm>
          <a:prstGeom prst="rect">
            <a:avLst/>
          </a:prstGeom>
        </p:spPr>
      </p:pic>
      <p:sp>
        <p:nvSpPr>
          <p:cNvPr id="17" name="Rectangle 16"/>
          <p:cNvSpPr/>
          <p:nvPr userDrawn="1"/>
        </p:nvSpPr>
        <p:spPr>
          <a:xfrm>
            <a:off x="0" y="7702906"/>
            <a:ext cx="14630400" cy="526694"/>
          </a:xfrm>
          <a:prstGeom prst="rect">
            <a:avLst/>
          </a:prstGeom>
          <a:solidFill>
            <a:srgbClr val="083F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EC309"/>
                </a:solidFill>
              </a:rPr>
              <a:t>Area</a:t>
            </a:r>
            <a:r>
              <a:rPr lang="en-US" sz="2000" baseline="0" dirty="0" smtClean="0">
                <a:solidFill>
                  <a:srgbClr val="FEC309"/>
                </a:solidFill>
              </a:rPr>
              <a:t> Exam</a:t>
            </a:r>
            <a:r>
              <a:rPr lang="en-US" sz="2000" dirty="0" smtClean="0">
                <a:solidFill>
                  <a:srgbClr val="FEC309"/>
                </a:solidFill>
              </a:rPr>
              <a:t>/Oral Comprehensive Exam</a:t>
            </a:r>
            <a:endParaRPr lang="en-US" sz="2000" dirty="0">
              <a:solidFill>
                <a:srgbClr val="FEC309"/>
              </a:solidFill>
            </a:endParaRPr>
          </a:p>
        </p:txBody>
      </p:sp>
    </p:spTree>
    <p:extLst>
      <p:ext uri="{BB962C8B-B14F-4D97-AF65-F5344CB8AC3E}">
        <p14:creationId xmlns:p14="http://schemas.microsoft.com/office/powerpoint/2010/main" val="2486824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2568428" cy="1371600"/>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731520" y="7627621"/>
            <a:ext cx="3413760" cy="438150"/>
          </a:xfrm>
          <a:prstGeom prst="rect">
            <a:avLst/>
          </a:prstGeom>
        </p:spPr>
        <p:txBody>
          <a:bodyPr/>
          <a:lstStyle/>
          <a:p>
            <a:fld id="{7AE730AA-01C2-924D-AA8A-F3A3B9DDE903}" type="datetime1">
              <a:rPr lang="en-US" smtClean="0"/>
              <a:t>10/16/16</a:t>
            </a:fld>
            <a:endParaRPr lang="en-US"/>
          </a:p>
        </p:txBody>
      </p:sp>
      <p:sp>
        <p:nvSpPr>
          <p:cNvPr id="4" name="Footer Placeholder 3"/>
          <p:cNvSpPr>
            <a:spLocks noGrp="1"/>
          </p:cNvSpPr>
          <p:nvPr>
            <p:ph type="ftr" sz="quarter" idx="11"/>
          </p:nvPr>
        </p:nvSpPr>
        <p:spPr>
          <a:xfrm>
            <a:off x="4998720" y="7627621"/>
            <a:ext cx="4632960" cy="438150"/>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cxnSp>
        <p:nvCxnSpPr>
          <p:cNvPr id="7" name="Straight Connector 6"/>
          <p:cNvCxnSpPr/>
          <p:nvPr userDrawn="1"/>
        </p:nvCxnSpPr>
        <p:spPr>
          <a:xfrm>
            <a:off x="731520" y="1701166"/>
            <a:ext cx="12568428" cy="0"/>
          </a:xfrm>
          <a:prstGeom prst="line">
            <a:avLst/>
          </a:prstGeom>
          <a:ln w="107950" cmpd="sng">
            <a:solidFill>
              <a:srgbClr val="083F1D"/>
            </a:solidFill>
          </a:ln>
        </p:spPr>
        <p:style>
          <a:lnRef idx="2">
            <a:schemeClr val="accent1"/>
          </a:lnRef>
          <a:fillRef idx="0">
            <a:schemeClr val="accent1"/>
          </a:fillRef>
          <a:effectRef idx="1">
            <a:schemeClr val="accent1"/>
          </a:effectRef>
          <a:fontRef idx="minor">
            <a:schemeClr val="tx1"/>
          </a:fontRef>
        </p:style>
      </p:cxnSp>
      <p:pic>
        <p:nvPicPr>
          <p:cNvPr id="10" name="Picture 9"/>
          <p:cNvPicPr>
            <a:picLocks/>
          </p:cNvPicPr>
          <p:nvPr userDrawn="1"/>
        </p:nvPicPr>
        <p:blipFill>
          <a:blip r:embed="rId2"/>
          <a:stretch>
            <a:fillRect/>
          </a:stretch>
        </p:blipFill>
        <p:spPr>
          <a:xfrm>
            <a:off x="13299948" y="127360"/>
            <a:ext cx="1197864" cy="987552"/>
          </a:xfrm>
          <a:prstGeom prst="rect">
            <a:avLst/>
          </a:prstGeom>
        </p:spPr>
      </p:pic>
      <p:sp>
        <p:nvSpPr>
          <p:cNvPr id="13" name="Rectangle 12"/>
          <p:cNvSpPr/>
          <p:nvPr userDrawn="1"/>
        </p:nvSpPr>
        <p:spPr>
          <a:xfrm>
            <a:off x="0" y="7702906"/>
            <a:ext cx="14630400" cy="526694"/>
          </a:xfrm>
          <a:prstGeom prst="rect">
            <a:avLst/>
          </a:prstGeom>
          <a:solidFill>
            <a:srgbClr val="083F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EC309"/>
                </a:solidFill>
              </a:rPr>
              <a:t>Area</a:t>
            </a:r>
            <a:r>
              <a:rPr lang="en-US" sz="2000" baseline="0" dirty="0" smtClean="0">
                <a:solidFill>
                  <a:srgbClr val="FEC309"/>
                </a:solidFill>
              </a:rPr>
              <a:t> Exam</a:t>
            </a:r>
            <a:r>
              <a:rPr lang="en-US" sz="2000" dirty="0" smtClean="0">
                <a:solidFill>
                  <a:srgbClr val="FEC309"/>
                </a:solidFill>
              </a:rPr>
              <a:t>/Oral Comprehensive Exam</a:t>
            </a:r>
            <a:endParaRPr lang="en-US" sz="2000" dirty="0">
              <a:solidFill>
                <a:srgbClr val="FEC309"/>
              </a:solidFill>
            </a:endParaRPr>
          </a:p>
        </p:txBody>
      </p:sp>
    </p:spTree>
    <p:extLst>
      <p:ext uri="{BB962C8B-B14F-4D97-AF65-F5344CB8AC3E}">
        <p14:creationId xmlns:p14="http://schemas.microsoft.com/office/powerpoint/2010/main" val="1084712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520" y="7627621"/>
            <a:ext cx="3413760" cy="438150"/>
          </a:xfrm>
          <a:prstGeom prst="rect">
            <a:avLst/>
          </a:prstGeom>
        </p:spPr>
        <p:txBody>
          <a:bodyPr/>
          <a:lstStyle/>
          <a:p>
            <a:fld id="{F7D1BF2A-101A-D140-B661-DBA6283C1D50}" type="datetime1">
              <a:rPr lang="en-US" smtClean="0"/>
              <a:t>10/16/16</a:t>
            </a:fld>
            <a:endParaRPr lang="en-US"/>
          </a:p>
        </p:txBody>
      </p:sp>
      <p:sp>
        <p:nvSpPr>
          <p:cNvPr id="3" name="Footer Placeholder 2"/>
          <p:cNvSpPr>
            <a:spLocks noGrp="1"/>
          </p:cNvSpPr>
          <p:nvPr>
            <p:ph type="ftr" sz="quarter" idx="11"/>
          </p:nvPr>
        </p:nvSpPr>
        <p:spPr>
          <a:xfrm>
            <a:off x="4998720" y="7627621"/>
            <a:ext cx="4632960" cy="438150"/>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pic>
        <p:nvPicPr>
          <p:cNvPr id="9" name="Picture 8"/>
          <p:cNvPicPr>
            <a:picLocks/>
          </p:cNvPicPr>
          <p:nvPr userDrawn="1"/>
        </p:nvPicPr>
        <p:blipFill>
          <a:blip r:embed="rId2"/>
          <a:stretch>
            <a:fillRect/>
          </a:stretch>
        </p:blipFill>
        <p:spPr>
          <a:xfrm>
            <a:off x="13299948" y="127360"/>
            <a:ext cx="1197864" cy="987552"/>
          </a:xfrm>
          <a:prstGeom prst="rect">
            <a:avLst/>
          </a:prstGeom>
        </p:spPr>
      </p:pic>
      <p:sp>
        <p:nvSpPr>
          <p:cNvPr id="12" name="Rectangle 11"/>
          <p:cNvSpPr/>
          <p:nvPr userDrawn="1"/>
        </p:nvSpPr>
        <p:spPr>
          <a:xfrm>
            <a:off x="0" y="7702906"/>
            <a:ext cx="14630400" cy="526694"/>
          </a:xfrm>
          <a:prstGeom prst="rect">
            <a:avLst/>
          </a:prstGeom>
          <a:solidFill>
            <a:srgbClr val="083F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EC309"/>
                </a:solidFill>
              </a:rPr>
              <a:t>Area</a:t>
            </a:r>
            <a:r>
              <a:rPr lang="en-US" sz="2000" baseline="0" dirty="0" smtClean="0">
                <a:solidFill>
                  <a:srgbClr val="FEC309"/>
                </a:solidFill>
              </a:rPr>
              <a:t> Exam</a:t>
            </a:r>
            <a:r>
              <a:rPr lang="en-US" sz="2000" dirty="0" smtClean="0">
                <a:solidFill>
                  <a:srgbClr val="FEC309"/>
                </a:solidFill>
              </a:rPr>
              <a:t>/Oral Comprehensive Exam</a:t>
            </a:r>
            <a:endParaRPr lang="en-US" sz="2000" dirty="0">
              <a:solidFill>
                <a:srgbClr val="FEC309"/>
              </a:solidFill>
            </a:endParaRPr>
          </a:p>
        </p:txBody>
      </p:sp>
    </p:spTree>
    <p:extLst>
      <p:ext uri="{BB962C8B-B14F-4D97-AF65-F5344CB8AC3E}">
        <p14:creationId xmlns:p14="http://schemas.microsoft.com/office/powerpoint/2010/main" val="1249224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27660"/>
            <a:ext cx="4813301" cy="1394460"/>
          </a:xfrm>
        </p:spPr>
        <p:txBody>
          <a:bodyPr anchor="b"/>
          <a:lstStyle>
            <a:lvl1pPr algn="l">
              <a:defRPr sz="2400" b="1"/>
            </a:lvl1pPr>
          </a:lstStyle>
          <a:p>
            <a:r>
              <a:rPr lang="en-US" smtClean="0"/>
              <a:t>Click to edit Master title style</a:t>
            </a:r>
            <a:endParaRPr lang="en-US"/>
          </a:p>
        </p:txBody>
      </p:sp>
      <p:sp>
        <p:nvSpPr>
          <p:cNvPr id="3" name="Content Placeholder 2"/>
          <p:cNvSpPr>
            <a:spLocks noGrp="1"/>
          </p:cNvSpPr>
          <p:nvPr>
            <p:ph idx="1"/>
          </p:nvPr>
        </p:nvSpPr>
        <p:spPr>
          <a:xfrm>
            <a:off x="5720080" y="327660"/>
            <a:ext cx="8178800" cy="7023736"/>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31521" y="1722120"/>
            <a:ext cx="4813301" cy="5629276"/>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5" name="Date Placeholder 4"/>
          <p:cNvSpPr>
            <a:spLocks noGrp="1"/>
          </p:cNvSpPr>
          <p:nvPr>
            <p:ph type="dt" sz="half" idx="10"/>
          </p:nvPr>
        </p:nvSpPr>
        <p:spPr>
          <a:xfrm>
            <a:off x="731520" y="7627621"/>
            <a:ext cx="3413760" cy="438150"/>
          </a:xfrm>
          <a:prstGeom prst="rect">
            <a:avLst/>
          </a:prstGeom>
        </p:spPr>
        <p:txBody>
          <a:bodyPr/>
          <a:lstStyle/>
          <a:p>
            <a:fld id="{0AACA68E-B100-5843-B2DC-78DDAFBAA726}" type="datetime1">
              <a:rPr lang="en-US" smtClean="0"/>
              <a:t>10/16/16</a:t>
            </a:fld>
            <a:endParaRPr lang="en-US"/>
          </a:p>
        </p:txBody>
      </p:sp>
      <p:sp>
        <p:nvSpPr>
          <p:cNvPr id="6" name="Footer Placeholder 5"/>
          <p:cNvSpPr>
            <a:spLocks noGrp="1"/>
          </p:cNvSpPr>
          <p:nvPr>
            <p:ph type="ftr" sz="quarter" idx="11"/>
          </p:nvPr>
        </p:nvSpPr>
        <p:spPr>
          <a:xfrm>
            <a:off x="4998720" y="7627621"/>
            <a:ext cx="4632960" cy="43815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pic>
        <p:nvPicPr>
          <p:cNvPr id="12" name="Picture 11"/>
          <p:cNvPicPr>
            <a:picLocks/>
          </p:cNvPicPr>
          <p:nvPr userDrawn="1"/>
        </p:nvPicPr>
        <p:blipFill>
          <a:blip r:embed="rId2"/>
          <a:stretch>
            <a:fillRect/>
          </a:stretch>
        </p:blipFill>
        <p:spPr>
          <a:xfrm>
            <a:off x="13299948" y="127360"/>
            <a:ext cx="1197864" cy="987552"/>
          </a:xfrm>
          <a:prstGeom prst="rect">
            <a:avLst/>
          </a:prstGeom>
        </p:spPr>
      </p:pic>
      <p:sp>
        <p:nvSpPr>
          <p:cNvPr id="14" name="Rectangle 13"/>
          <p:cNvSpPr/>
          <p:nvPr userDrawn="1"/>
        </p:nvSpPr>
        <p:spPr>
          <a:xfrm>
            <a:off x="0" y="7702906"/>
            <a:ext cx="14630400" cy="526694"/>
          </a:xfrm>
          <a:prstGeom prst="rect">
            <a:avLst/>
          </a:prstGeom>
          <a:solidFill>
            <a:srgbClr val="083F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EC309"/>
                </a:solidFill>
              </a:rPr>
              <a:t>Area</a:t>
            </a:r>
            <a:r>
              <a:rPr lang="en-US" sz="2000" baseline="0" dirty="0" smtClean="0">
                <a:solidFill>
                  <a:srgbClr val="FEC309"/>
                </a:solidFill>
              </a:rPr>
              <a:t> Exam</a:t>
            </a:r>
            <a:r>
              <a:rPr lang="en-US" sz="2000" dirty="0" smtClean="0">
                <a:solidFill>
                  <a:srgbClr val="FEC309"/>
                </a:solidFill>
              </a:rPr>
              <a:t>/Oral Comprehensive Exam</a:t>
            </a:r>
            <a:endParaRPr lang="en-US" sz="2000" dirty="0">
              <a:solidFill>
                <a:srgbClr val="FEC309"/>
              </a:solidFill>
            </a:endParaRPr>
          </a:p>
        </p:txBody>
      </p:sp>
    </p:spTree>
    <p:extLst>
      <p:ext uri="{BB962C8B-B14F-4D97-AF65-F5344CB8AC3E}">
        <p14:creationId xmlns:p14="http://schemas.microsoft.com/office/powerpoint/2010/main" val="1218220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400" b="1"/>
            </a:lvl1pPr>
          </a:lstStyle>
          <a:p>
            <a:r>
              <a:rPr lang="en-US" smtClean="0"/>
              <a:t>Click to edit Master title style</a:t>
            </a:r>
            <a:endParaRPr lang="en-US"/>
          </a:p>
        </p:txBody>
      </p:sp>
      <p:sp>
        <p:nvSpPr>
          <p:cNvPr id="3" name="Picture Placeholder 2"/>
          <p:cNvSpPr>
            <a:spLocks noGrp="1"/>
          </p:cNvSpPr>
          <p:nvPr>
            <p:ph type="pic" idx="1"/>
          </p:nvPr>
        </p:nvSpPr>
        <p:spPr>
          <a:xfrm>
            <a:off x="2867661" y="735330"/>
            <a:ext cx="8778240" cy="493776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2867661" y="6440806"/>
            <a:ext cx="8778240" cy="965834"/>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5" name="Date Placeholder 4"/>
          <p:cNvSpPr>
            <a:spLocks noGrp="1"/>
          </p:cNvSpPr>
          <p:nvPr>
            <p:ph type="dt" sz="half" idx="10"/>
          </p:nvPr>
        </p:nvSpPr>
        <p:spPr>
          <a:xfrm>
            <a:off x="731520" y="7627621"/>
            <a:ext cx="3413760" cy="438150"/>
          </a:xfrm>
          <a:prstGeom prst="rect">
            <a:avLst/>
          </a:prstGeom>
        </p:spPr>
        <p:txBody>
          <a:bodyPr/>
          <a:lstStyle/>
          <a:p>
            <a:fld id="{1B7CF057-4E5B-BB41-ACAF-EDE67CDBF2FB}" type="datetime1">
              <a:rPr lang="en-US" smtClean="0"/>
              <a:t>10/16/16</a:t>
            </a:fld>
            <a:endParaRPr lang="en-US"/>
          </a:p>
        </p:txBody>
      </p:sp>
      <p:sp>
        <p:nvSpPr>
          <p:cNvPr id="6" name="Footer Placeholder 5"/>
          <p:cNvSpPr>
            <a:spLocks noGrp="1"/>
          </p:cNvSpPr>
          <p:nvPr>
            <p:ph type="ftr" sz="quarter" idx="11"/>
          </p:nvPr>
        </p:nvSpPr>
        <p:spPr>
          <a:xfrm>
            <a:off x="4998720" y="7627621"/>
            <a:ext cx="4632960" cy="43815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pic>
        <p:nvPicPr>
          <p:cNvPr id="12" name="Picture 11"/>
          <p:cNvPicPr>
            <a:picLocks/>
          </p:cNvPicPr>
          <p:nvPr userDrawn="1"/>
        </p:nvPicPr>
        <p:blipFill>
          <a:blip r:embed="rId2"/>
          <a:stretch>
            <a:fillRect/>
          </a:stretch>
        </p:blipFill>
        <p:spPr>
          <a:xfrm>
            <a:off x="13299948" y="127360"/>
            <a:ext cx="1197864" cy="987552"/>
          </a:xfrm>
          <a:prstGeom prst="rect">
            <a:avLst/>
          </a:prstGeom>
        </p:spPr>
      </p:pic>
      <p:sp>
        <p:nvSpPr>
          <p:cNvPr id="14" name="Rectangle 13"/>
          <p:cNvSpPr/>
          <p:nvPr userDrawn="1"/>
        </p:nvSpPr>
        <p:spPr>
          <a:xfrm>
            <a:off x="0" y="7702906"/>
            <a:ext cx="14630400" cy="526694"/>
          </a:xfrm>
          <a:prstGeom prst="rect">
            <a:avLst/>
          </a:prstGeom>
          <a:solidFill>
            <a:srgbClr val="083F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EC309"/>
                </a:solidFill>
              </a:rPr>
              <a:t>Area</a:t>
            </a:r>
            <a:r>
              <a:rPr lang="en-US" sz="2000" baseline="0" dirty="0" smtClean="0">
                <a:solidFill>
                  <a:srgbClr val="FEC309"/>
                </a:solidFill>
              </a:rPr>
              <a:t> Exam</a:t>
            </a:r>
            <a:r>
              <a:rPr lang="en-US" sz="2000" dirty="0" smtClean="0">
                <a:solidFill>
                  <a:srgbClr val="FEC309"/>
                </a:solidFill>
              </a:rPr>
              <a:t>/Oral Comprehensive Exam</a:t>
            </a:r>
            <a:endParaRPr lang="en-US" sz="2000" dirty="0">
              <a:solidFill>
                <a:srgbClr val="FEC309"/>
              </a:solidFill>
            </a:endParaRPr>
          </a:p>
        </p:txBody>
      </p:sp>
    </p:spTree>
    <p:extLst>
      <p:ext uri="{BB962C8B-B14F-4D97-AF65-F5344CB8AC3E}">
        <p14:creationId xmlns:p14="http://schemas.microsoft.com/office/powerpoint/2010/main" val="3615983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29566"/>
            <a:ext cx="13167360" cy="1371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731520" y="1920240"/>
            <a:ext cx="13167360" cy="543115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10485120" y="7627621"/>
            <a:ext cx="3413760" cy="438150"/>
          </a:xfrm>
          <a:prstGeom prst="rect">
            <a:avLst/>
          </a:prstGeom>
        </p:spPr>
        <p:txBody>
          <a:bodyPr vert="horz" lIns="91440" tIns="45720" rIns="91440" bIns="45720" rtlCol="0" anchor="ctr"/>
          <a:lstStyle>
            <a:lvl1pPr algn="r">
              <a:defRPr sz="1440">
                <a:solidFill>
                  <a:srgbClr val="FEC309"/>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l" defTabSz="548640" rtl="0" eaLnBrk="1" latinLnBrk="0" hangingPunct="1">
        <a:spcBef>
          <a:spcPct val="0"/>
        </a:spcBef>
        <a:buNone/>
        <a:defRPr sz="6300" kern="1200">
          <a:solidFill>
            <a:schemeClr val="tx1"/>
          </a:solidFill>
          <a:latin typeface="+mj-lt"/>
          <a:ea typeface="+mj-ea"/>
          <a:cs typeface="+mj-cs"/>
        </a:defRPr>
      </a:lvl1pPr>
    </p:titleStyle>
    <p:bodyStyle>
      <a:lvl1pPr marL="411480" indent="-411480" algn="l" defTabSz="548640" rtl="0" eaLnBrk="1" latinLnBrk="0" hangingPunct="1">
        <a:spcBef>
          <a:spcPct val="20000"/>
        </a:spcBef>
        <a:buFont typeface="Arial"/>
        <a:buChar char="•"/>
        <a:defRPr sz="4600" kern="1200">
          <a:solidFill>
            <a:schemeClr val="tx1"/>
          </a:solidFill>
          <a:latin typeface="+mn-lt"/>
          <a:ea typeface="+mn-ea"/>
          <a:cs typeface="+mn-cs"/>
        </a:defRPr>
      </a:lvl1pPr>
      <a:lvl2pPr marL="891540" indent="-342900" algn="l" defTabSz="548640" rtl="0" eaLnBrk="1" latinLnBrk="0" hangingPunct="1">
        <a:spcBef>
          <a:spcPct val="20000"/>
        </a:spcBef>
        <a:buFont typeface="Arial"/>
        <a:buChar char="–"/>
        <a:defRPr sz="400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340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9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9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12.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2.xml"/><Relationship Id="rId3"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2.xml"/><Relationship Id="rId3"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gif"/><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4.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1.bin"/><Relationship Id="rId5" Type="http://schemas.openxmlformats.org/officeDocument/2006/relationships/image" Target="../media/image8.emf"/><Relationship Id="rId6" Type="http://schemas.openxmlformats.org/officeDocument/2006/relationships/oleObject" Target="../embeddings/oleObject2.bin"/><Relationship Id="rId7" Type="http://schemas.openxmlformats.org/officeDocument/2006/relationships/image" Target="../media/image9.emf"/><Relationship Id="rId1" Type="http://schemas.openxmlformats.org/officeDocument/2006/relationships/vmlDrawing" Target="../drawings/vmlDrawing1.vml"/><Relationship Id="rId2"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10.png"/><Relationship Id="rId1" Type="http://schemas.openxmlformats.org/officeDocument/2006/relationships/tags" Target="../tags/tag2.xml"/><Relationship Id="rId2"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2133" y="2171700"/>
            <a:ext cx="12733867" cy="2110078"/>
          </a:xfrm>
        </p:spPr>
        <p:txBody>
          <a:bodyPr>
            <a:noAutofit/>
          </a:bodyPr>
          <a:lstStyle/>
          <a:p>
            <a:pPr algn="ctr"/>
            <a:r>
              <a:rPr lang="en-US" sz="5700" dirty="0" smtClean="0"/>
              <a:t>Energy-Efficient and Power-Constrained Techniques for </a:t>
            </a:r>
            <a:r>
              <a:rPr lang="en-US" sz="5700" dirty="0" err="1" smtClean="0"/>
              <a:t>Exascale</a:t>
            </a:r>
            <a:r>
              <a:rPr lang="en-US" sz="5700" dirty="0" smtClean="0"/>
              <a:t> Computing</a:t>
            </a:r>
            <a:endParaRPr lang="en-US" sz="5700" dirty="0"/>
          </a:p>
        </p:txBody>
      </p:sp>
      <p:sp>
        <p:nvSpPr>
          <p:cNvPr id="3" name="Subtitle 2"/>
          <p:cNvSpPr>
            <a:spLocks noGrp="1"/>
          </p:cNvSpPr>
          <p:nvPr>
            <p:ph type="subTitle" idx="1"/>
          </p:nvPr>
        </p:nvSpPr>
        <p:spPr>
          <a:xfrm>
            <a:off x="5235936" y="4413704"/>
            <a:ext cx="7247613" cy="2103120"/>
          </a:xfrm>
        </p:spPr>
        <p:txBody>
          <a:bodyPr>
            <a:normAutofit fontScale="85000" lnSpcReduction="20000"/>
          </a:bodyPr>
          <a:lstStyle/>
          <a:p>
            <a:pPr algn="l">
              <a:spcBef>
                <a:spcPts val="200"/>
              </a:spcBef>
            </a:pPr>
            <a:r>
              <a:rPr lang="en-US" dirty="0" smtClean="0"/>
              <a:t>Stephanie Labasan</a:t>
            </a:r>
          </a:p>
          <a:p>
            <a:pPr algn="l">
              <a:spcBef>
                <a:spcPts val="200"/>
              </a:spcBef>
            </a:pPr>
            <a:r>
              <a:rPr lang="en-US" i="1" dirty="0" smtClean="0"/>
              <a:t>Computer and Information Science </a:t>
            </a:r>
          </a:p>
          <a:p>
            <a:pPr algn="l">
              <a:spcBef>
                <a:spcPts val="200"/>
              </a:spcBef>
            </a:pPr>
            <a:r>
              <a:rPr lang="en-US" i="1" dirty="0" smtClean="0"/>
              <a:t>University of Oregon</a:t>
            </a:r>
          </a:p>
          <a:p>
            <a:pPr algn="l">
              <a:spcBef>
                <a:spcPts val="200"/>
              </a:spcBef>
            </a:pPr>
            <a:r>
              <a:rPr lang="en-US" dirty="0" smtClean="0"/>
              <a:t>17 October 2016</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3934" y="4281778"/>
            <a:ext cx="2052731" cy="2235046"/>
          </a:xfrm>
          <a:prstGeom prst="rect">
            <a:avLst/>
          </a:prstGeom>
        </p:spPr>
      </p:pic>
    </p:spTree>
    <p:extLst>
      <p:ext uri="{BB962C8B-B14F-4D97-AF65-F5344CB8AC3E}">
        <p14:creationId xmlns:p14="http://schemas.microsoft.com/office/powerpoint/2010/main" val="119742924"/>
      </p:ext>
    </p:extLst>
  </p:cSld>
  <p:clrMapOvr>
    <a:masterClrMapping/>
  </p:clrMapOvr>
  <mc:AlternateContent xmlns:mc="http://schemas.openxmlformats.org/markup-compatibility/2006" xmlns:p14="http://schemas.microsoft.com/office/powerpoint/2010/main">
    <mc:Choice Requires="p14">
      <p:transition spd="slow" p14:dur="2000" advTm="2926"/>
    </mc:Choice>
    <mc:Fallback xmlns="">
      <p:transition spd="slow" advTm="292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Increasing Machine Throughput</a:t>
            </a:r>
            <a:endParaRPr lang="en-US" dirty="0"/>
          </a:p>
        </p:txBody>
      </p:sp>
      <p:sp>
        <p:nvSpPr>
          <p:cNvPr id="28" name="Text Placeholder 27"/>
          <p:cNvSpPr>
            <a:spLocks noGrp="1"/>
          </p:cNvSpPr>
          <p:nvPr>
            <p:ph type="body" idx="1"/>
          </p:nvPr>
        </p:nvSpPr>
        <p:spPr/>
        <p:txBody>
          <a:bodyPr/>
          <a:lstStyle/>
          <a:p>
            <a:r>
              <a:rPr lang="en-US" dirty="0" smtClean="0"/>
              <a:t>Scenario 1</a:t>
            </a:r>
            <a:endParaRPr lang="en-US" dirty="0"/>
          </a:p>
        </p:txBody>
      </p:sp>
      <p:sp>
        <p:nvSpPr>
          <p:cNvPr id="29" name="Content Placeholder 28"/>
          <p:cNvSpPr>
            <a:spLocks noGrp="1"/>
          </p:cNvSpPr>
          <p:nvPr>
            <p:ph sz="half" idx="2"/>
          </p:nvPr>
        </p:nvSpPr>
        <p:spPr>
          <a:xfrm>
            <a:off x="731520" y="2609850"/>
            <a:ext cx="6464301" cy="2995976"/>
          </a:xfrm>
        </p:spPr>
        <p:txBody>
          <a:bodyPr>
            <a:normAutofit lnSpcReduction="10000"/>
          </a:bodyPr>
          <a:lstStyle/>
          <a:p>
            <a:r>
              <a:rPr lang="en-US" dirty="0" smtClean="0"/>
              <a:t>Launch a single job with maximum power allocation available</a:t>
            </a:r>
          </a:p>
          <a:p>
            <a:r>
              <a:rPr lang="en-US" dirty="0" smtClean="0"/>
              <a:t>No other concurrent jobs can be launched without exceeding the bound</a:t>
            </a:r>
            <a:endParaRPr lang="en-US" dirty="0"/>
          </a:p>
        </p:txBody>
      </p:sp>
      <p:sp>
        <p:nvSpPr>
          <p:cNvPr id="30" name="Text Placeholder 29"/>
          <p:cNvSpPr>
            <a:spLocks noGrp="1"/>
          </p:cNvSpPr>
          <p:nvPr>
            <p:ph type="body" sz="quarter" idx="3"/>
          </p:nvPr>
        </p:nvSpPr>
        <p:spPr/>
        <p:txBody>
          <a:bodyPr/>
          <a:lstStyle/>
          <a:p>
            <a:r>
              <a:rPr lang="en-US" dirty="0" smtClean="0"/>
              <a:t>Scenario 2</a:t>
            </a:r>
            <a:endParaRPr lang="en-US" dirty="0"/>
          </a:p>
        </p:txBody>
      </p:sp>
      <p:sp>
        <p:nvSpPr>
          <p:cNvPr id="31" name="Content Placeholder 30"/>
          <p:cNvSpPr>
            <a:spLocks noGrp="1"/>
          </p:cNvSpPr>
          <p:nvPr>
            <p:ph sz="quarter" idx="4"/>
          </p:nvPr>
        </p:nvSpPr>
        <p:spPr>
          <a:xfrm>
            <a:off x="7432041" y="2609850"/>
            <a:ext cx="6466840" cy="2992408"/>
          </a:xfrm>
        </p:spPr>
        <p:txBody>
          <a:bodyPr>
            <a:noAutofit/>
          </a:bodyPr>
          <a:lstStyle/>
          <a:p>
            <a:r>
              <a:rPr lang="en-US" dirty="0" smtClean="0"/>
              <a:t>Launch the same job at a lower power allocation, job runs longer</a:t>
            </a:r>
          </a:p>
          <a:p>
            <a:r>
              <a:rPr lang="en-US" dirty="0" smtClean="0"/>
              <a:t>Power available to launch other concurrent jobs </a:t>
            </a:r>
            <a:r>
              <a:rPr lang="en-US" dirty="0" smtClean="0">
                <a:sym typeface="Wingdings"/>
              </a:rPr>
              <a:t> increase amount of science done</a:t>
            </a:r>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9</a:t>
            </a:fld>
            <a:endParaRPr lang="en-US"/>
          </a:p>
        </p:txBody>
      </p:sp>
      <p:grpSp>
        <p:nvGrpSpPr>
          <p:cNvPr id="8" name="Group 7"/>
          <p:cNvGrpSpPr/>
          <p:nvPr/>
        </p:nvGrpSpPr>
        <p:grpSpPr>
          <a:xfrm>
            <a:off x="2285960" y="5322768"/>
            <a:ext cx="2727084" cy="2431334"/>
            <a:chOff x="6119841" y="5715000"/>
            <a:chExt cx="2871759" cy="2484471"/>
          </a:xfrm>
        </p:grpSpPr>
        <p:cxnSp>
          <p:nvCxnSpPr>
            <p:cNvPr id="9" name="Straight Arrow Connector 8"/>
            <p:cNvCxnSpPr/>
            <p:nvPr/>
          </p:nvCxnSpPr>
          <p:spPr>
            <a:xfrm flipV="1">
              <a:off x="6781800" y="5715000"/>
              <a:ext cx="0" cy="190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6781800" y="7620000"/>
              <a:ext cx="2209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6781800" y="6096000"/>
              <a:ext cx="2057400"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5770722" y="6445118"/>
              <a:ext cx="1295400" cy="597162"/>
            </a:xfrm>
            <a:prstGeom prst="rect">
              <a:avLst/>
            </a:prstGeom>
            <a:noFill/>
          </p:spPr>
          <p:txBody>
            <a:bodyPr wrap="square" rtlCol="0">
              <a:spAutoFit/>
            </a:bodyPr>
            <a:lstStyle/>
            <a:p>
              <a:pPr algn="ctr"/>
              <a:r>
                <a:rPr lang="en-US" sz="3085" dirty="0"/>
                <a:t>Power</a:t>
              </a:r>
            </a:p>
          </p:txBody>
        </p:sp>
        <p:sp>
          <p:nvSpPr>
            <p:cNvPr id="13" name="TextBox 12"/>
            <p:cNvSpPr txBox="1"/>
            <p:nvPr/>
          </p:nvSpPr>
          <p:spPr>
            <a:xfrm>
              <a:off x="7239000" y="7620000"/>
              <a:ext cx="1295400" cy="579471"/>
            </a:xfrm>
            <a:prstGeom prst="rect">
              <a:avLst/>
            </a:prstGeom>
            <a:noFill/>
          </p:spPr>
          <p:txBody>
            <a:bodyPr wrap="square" rtlCol="0">
              <a:spAutoFit/>
            </a:bodyPr>
            <a:lstStyle/>
            <a:p>
              <a:pPr algn="ctr"/>
              <a:r>
                <a:rPr lang="en-US" sz="3085" dirty="0"/>
                <a:t>Time</a:t>
              </a:r>
            </a:p>
          </p:txBody>
        </p:sp>
        <p:sp>
          <p:nvSpPr>
            <p:cNvPr id="14" name="Rectangle 13"/>
            <p:cNvSpPr/>
            <p:nvPr/>
          </p:nvSpPr>
          <p:spPr>
            <a:xfrm>
              <a:off x="7239000" y="6132634"/>
              <a:ext cx="1219199" cy="14576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85" dirty="0" err="1" smtClean="0"/>
                <a:t>JobA</a:t>
              </a:r>
              <a:endParaRPr lang="en-US" sz="3085" dirty="0"/>
            </a:p>
          </p:txBody>
        </p:sp>
      </p:grpSp>
      <p:grpSp>
        <p:nvGrpSpPr>
          <p:cNvPr id="15" name="Group 14"/>
          <p:cNvGrpSpPr/>
          <p:nvPr/>
        </p:nvGrpSpPr>
        <p:grpSpPr>
          <a:xfrm>
            <a:off x="8778638" y="5319395"/>
            <a:ext cx="3472276" cy="2430054"/>
            <a:chOff x="9624053" y="5757333"/>
            <a:chExt cx="2872747" cy="2484868"/>
          </a:xfrm>
        </p:grpSpPr>
        <p:cxnSp>
          <p:nvCxnSpPr>
            <p:cNvPr id="16" name="Straight Arrow Connector 15"/>
            <p:cNvCxnSpPr/>
            <p:nvPr/>
          </p:nvCxnSpPr>
          <p:spPr>
            <a:xfrm flipV="1">
              <a:off x="10287000" y="5757333"/>
              <a:ext cx="0" cy="190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0287000" y="7662333"/>
              <a:ext cx="2209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287000" y="6138333"/>
              <a:ext cx="2057400"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16200000">
              <a:off x="9275922" y="6486463"/>
              <a:ext cx="1295401" cy="599140"/>
            </a:xfrm>
            <a:prstGeom prst="rect">
              <a:avLst/>
            </a:prstGeom>
            <a:noFill/>
          </p:spPr>
          <p:txBody>
            <a:bodyPr wrap="square" rtlCol="0">
              <a:spAutoFit/>
            </a:bodyPr>
            <a:lstStyle/>
            <a:p>
              <a:pPr algn="ctr"/>
              <a:r>
                <a:rPr lang="en-US" sz="3085" dirty="0"/>
                <a:t>Power</a:t>
              </a:r>
            </a:p>
          </p:txBody>
        </p:sp>
        <p:sp>
          <p:nvSpPr>
            <p:cNvPr id="20" name="TextBox 19"/>
            <p:cNvSpPr txBox="1"/>
            <p:nvPr/>
          </p:nvSpPr>
          <p:spPr>
            <a:xfrm>
              <a:off x="10744200" y="7662332"/>
              <a:ext cx="1295401" cy="579869"/>
            </a:xfrm>
            <a:prstGeom prst="rect">
              <a:avLst/>
            </a:prstGeom>
            <a:noFill/>
          </p:spPr>
          <p:txBody>
            <a:bodyPr wrap="square" rtlCol="0">
              <a:spAutoFit/>
            </a:bodyPr>
            <a:lstStyle/>
            <a:p>
              <a:pPr algn="ctr"/>
              <a:r>
                <a:rPr lang="en-US" sz="3085" dirty="0"/>
                <a:t>Time</a:t>
              </a:r>
            </a:p>
          </p:txBody>
        </p:sp>
        <p:sp>
          <p:nvSpPr>
            <p:cNvPr id="21" name="Rectangle 20"/>
            <p:cNvSpPr/>
            <p:nvPr/>
          </p:nvSpPr>
          <p:spPr>
            <a:xfrm>
              <a:off x="10477181" y="7178127"/>
              <a:ext cx="1752600" cy="4675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85" dirty="0" err="1" smtClean="0"/>
                <a:t>JobA</a:t>
              </a:r>
              <a:endParaRPr lang="en-US" sz="3085" dirty="0"/>
            </a:p>
          </p:txBody>
        </p:sp>
        <p:sp>
          <p:nvSpPr>
            <p:cNvPr id="22" name="Rectangle 21"/>
            <p:cNvSpPr/>
            <p:nvPr/>
          </p:nvSpPr>
          <p:spPr>
            <a:xfrm>
              <a:off x="10477181" y="6673334"/>
              <a:ext cx="1752600" cy="499533"/>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85" dirty="0" err="1" smtClean="0"/>
                <a:t>JobB</a:t>
              </a:r>
              <a:endParaRPr lang="en-US" sz="3085" dirty="0"/>
            </a:p>
          </p:txBody>
        </p:sp>
        <p:sp>
          <p:nvSpPr>
            <p:cNvPr id="23" name="Rectangle 22"/>
            <p:cNvSpPr/>
            <p:nvPr/>
          </p:nvSpPr>
          <p:spPr>
            <a:xfrm>
              <a:off x="10477181" y="6170213"/>
              <a:ext cx="1752600" cy="499533"/>
            </a:xfrm>
            <a:prstGeom prst="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85" dirty="0" err="1" smtClean="0"/>
                <a:t>JobC</a:t>
              </a:r>
              <a:endParaRPr lang="en-US" sz="3085" dirty="0"/>
            </a:p>
          </p:txBody>
        </p:sp>
      </p:grpSp>
      <p:sp>
        <p:nvSpPr>
          <p:cNvPr id="32" name="TextBox 31"/>
          <p:cNvSpPr txBox="1"/>
          <p:nvPr/>
        </p:nvSpPr>
        <p:spPr>
          <a:xfrm>
            <a:off x="5013044" y="5268232"/>
            <a:ext cx="1387756" cy="1279196"/>
          </a:xfrm>
          <a:prstGeom prst="rect">
            <a:avLst/>
          </a:prstGeom>
          <a:noFill/>
        </p:spPr>
        <p:txBody>
          <a:bodyPr wrap="square" rtlCol="0">
            <a:spAutoFit/>
          </a:bodyPr>
          <a:lstStyle/>
          <a:p>
            <a:r>
              <a:rPr lang="en-US" dirty="0" smtClean="0"/>
              <a:t>System Power Bound</a:t>
            </a:r>
            <a:endParaRPr lang="en-US" dirty="0"/>
          </a:p>
        </p:txBody>
      </p:sp>
      <p:sp>
        <p:nvSpPr>
          <p:cNvPr id="33" name="TextBox 32"/>
          <p:cNvSpPr txBox="1"/>
          <p:nvPr/>
        </p:nvSpPr>
        <p:spPr>
          <a:xfrm>
            <a:off x="12216120" y="5255037"/>
            <a:ext cx="1682759" cy="1279196"/>
          </a:xfrm>
          <a:prstGeom prst="rect">
            <a:avLst/>
          </a:prstGeom>
          <a:noFill/>
        </p:spPr>
        <p:txBody>
          <a:bodyPr wrap="square" rtlCol="0">
            <a:spAutoFit/>
          </a:bodyPr>
          <a:lstStyle/>
          <a:p>
            <a:r>
              <a:rPr lang="en-US" dirty="0" smtClean="0"/>
              <a:t>System Power Bound</a:t>
            </a:r>
            <a:endParaRPr lang="en-US" dirty="0"/>
          </a:p>
        </p:txBody>
      </p:sp>
    </p:spTree>
    <p:extLst>
      <p:ext uri="{BB962C8B-B14F-4D97-AF65-F5344CB8AC3E}">
        <p14:creationId xmlns:p14="http://schemas.microsoft.com/office/powerpoint/2010/main" val="96777735"/>
      </p:ext>
    </p:extLst>
  </p:cSld>
  <p:clrMapOvr>
    <a:masterClrMapping/>
  </p:clrMapOvr>
  <mc:AlternateContent xmlns:mc="http://schemas.openxmlformats.org/markup-compatibility/2006" xmlns:p14="http://schemas.microsoft.com/office/powerpoint/2010/main">
    <mc:Choice Requires="p14">
      <p:transition spd="slow" p14:dur="2000" advTm="39006"/>
    </mc:Choice>
    <mc:Fallback xmlns="">
      <p:transition spd="slow" advTm="39006"/>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144380"/>
            <a:ext cx="12568428" cy="1348336"/>
          </a:xfrm>
        </p:spPr>
        <p:txBody>
          <a:bodyPr>
            <a:noAutofit/>
          </a:bodyPr>
          <a:lstStyle/>
          <a:p>
            <a:r>
              <a:rPr lang="en-US" sz="5500" dirty="0" smtClean="0"/>
              <a:t>U.S. Department of Energy Perspectives on </a:t>
            </a:r>
            <a:r>
              <a:rPr lang="en-US" sz="5500" dirty="0" err="1" smtClean="0"/>
              <a:t>Exascale</a:t>
            </a:r>
            <a:r>
              <a:rPr lang="en-US" sz="5500" dirty="0" smtClean="0"/>
              <a:t> Challenges</a:t>
            </a:r>
            <a:endParaRPr lang="en-US" sz="5500" dirty="0"/>
          </a:p>
        </p:txBody>
      </p:sp>
      <p:sp>
        <p:nvSpPr>
          <p:cNvPr id="4" name="Slide Number Placeholder 3"/>
          <p:cNvSpPr>
            <a:spLocks noGrp="1"/>
          </p:cNvSpPr>
          <p:nvPr>
            <p:ph type="sldNum" sz="quarter" idx="12"/>
          </p:nvPr>
        </p:nvSpPr>
        <p:spPr/>
        <p:txBody>
          <a:bodyPr/>
          <a:lstStyle/>
          <a:p>
            <a:fld id="{2066355A-084C-D24E-9AD2-7E4FC41EA627}" type="slidenum">
              <a:rPr lang="en-US" smtClean="0"/>
              <a:t>10</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1558158724"/>
              </p:ext>
            </p:extLst>
          </p:nvPr>
        </p:nvGraphicFramePr>
        <p:xfrm>
          <a:off x="1219200" y="1853516"/>
          <a:ext cx="12165258" cy="6203485"/>
        </p:xfrm>
        <a:graphic>
          <a:graphicData uri="http://schemas.openxmlformats.org/drawingml/2006/table">
            <a:tbl>
              <a:tblPr firstRow="1" bandRow="1">
                <a:tableStyleId>{5C22544A-7EE6-4342-B048-85BDC9FD1C3A}</a:tableStyleId>
              </a:tblPr>
              <a:tblGrid>
                <a:gridCol w="3418490"/>
                <a:gridCol w="1374534"/>
                <a:gridCol w="5062656"/>
                <a:gridCol w="2309578"/>
              </a:tblGrid>
              <a:tr h="718006">
                <a:tc>
                  <a:txBody>
                    <a:bodyPr/>
                    <a:lstStyle/>
                    <a:p>
                      <a:r>
                        <a:rPr lang="en-US" sz="2100" dirty="0" smtClean="0"/>
                        <a:t>Parameter</a:t>
                      </a:r>
                      <a:endParaRPr lang="en-US" sz="2100" dirty="0"/>
                    </a:p>
                  </a:txBody>
                  <a:tcPr/>
                </a:tc>
                <a:tc>
                  <a:txBody>
                    <a:bodyPr/>
                    <a:lstStyle/>
                    <a:p>
                      <a:pPr algn="ctr"/>
                      <a:r>
                        <a:rPr lang="en-US" sz="2100" dirty="0" smtClean="0"/>
                        <a:t>2010</a:t>
                      </a:r>
                      <a:endParaRPr lang="en-US" sz="2100" dirty="0"/>
                    </a:p>
                  </a:txBody>
                  <a:tcPr/>
                </a:tc>
                <a:tc>
                  <a:txBody>
                    <a:bodyPr/>
                    <a:lstStyle/>
                    <a:p>
                      <a:pPr algn="ctr"/>
                      <a:r>
                        <a:rPr lang="en-US" sz="2100" dirty="0" smtClean="0"/>
                        <a:t>“</a:t>
                      </a:r>
                      <a:r>
                        <a:rPr lang="en-US" sz="2100" strike="noStrike" dirty="0" smtClean="0"/>
                        <a:t>2018</a:t>
                      </a:r>
                      <a:r>
                        <a:rPr lang="en-US" sz="2100" dirty="0" smtClean="0"/>
                        <a:t>”</a:t>
                      </a:r>
                      <a:endParaRPr lang="en-US" sz="2100" dirty="0"/>
                    </a:p>
                  </a:txBody>
                  <a:tcPr/>
                </a:tc>
                <a:tc>
                  <a:txBody>
                    <a:bodyPr/>
                    <a:lstStyle/>
                    <a:p>
                      <a:pPr algn="ctr"/>
                      <a:r>
                        <a:rPr lang="en-US" sz="2100" dirty="0" smtClean="0"/>
                        <a:t>Difference </a:t>
                      </a:r>
                    </a:p>
                    <a:p>
                      <a:pPr algn="ctr"/>
                      <a:r>
                        <a:rPr lang="en-US" sz="2100" dirty="0" smtClean="0"/>
                        <a:t>Today &amp; “</a:t>
                      </a:r>
                      <a:r>
                        <a:rPr lang="en-US" sz="2100" strike="noStrike" dirty="0" smtClean="0"/>
                        <a:t>2018”</a:t>
                      </a:r>
                      <a:endParaRPr lang="en-US" sz="2100" strike="sngStrike" dirty="0"/>
                    </a:p>
                  </a:txBody>
                  <a:tcPr/>
                </a:tc>
              </a:tr>
              <a:tr h="403878">
                <a:tc>
                  <a:txBody>
                    <a:bodyPr/>
                    <a:lstStyle/>
                    <a:p>
                      <a:r>
                        <a:rPr lang="en-US" sz="2100" dirty="0" smtClean="0"/>
                        <a:t>System</a:t>
                      </a:r>
                      <a:r>
                        <a:rPr lang="en-US" sz="2100" baseline="0" dirty="0" smtClean="0"/>
                        <a:t> peak</a:t>
                      </a:r>
                      <a:endParaRPr lang="en-US" sz="2100" dirty="0"/>
                    </a:p>
                  </a:txBody>
                  <a:tcPr/>
                </a:tc>
                <a:tc>
                  <a:txBody>
                    <a:bodyPr/>
                    <a:lstStyle/>
                    <a:p>
                      <a:pPr algn="ctr"/>
                      <a:r>
                        <a:rPr lang="en-US" sz="2100" dirty="0" smtClean="0"/>
                        <a:t>2 PFLOPS</a:t>
                      </a:r>
                      <a:endParaRPr lang="en-US" sz="2100" dirty="0"/>
                    </a:p>
                  </a:txBody>
                  <a:tcPr/>
                </a:tc>
                <a:tc>
                  <a:txBody>
                    <a:bodyPr/>
                    <a:lstStyle/>
                    <a:p>
                      <a:pPr algn="ctr"/>
                      <a:r>
                        <a:rPr lang="en-US" sz="2100" dirty="0" smtClean="0"/>
                        <a:t>1 EFLOPS</a:t>
                      </a:r>
                      <a:endParaRPr lang="en-US" sz="2100" dirty="0"/>
                    </a:p>
                  </a:txBody>
                  <a:tcPr/>
                </a:tc>
                <a:tc>
                  <a:txBody>
                    <a:bodyPr/>
                    <a:lstStyle/>
                    <a:p>
                      <a:pPr algn="ctr"/>
                      <a:r>
                        <a:rPr lang="en-US" sz="2100" dirty="0" smtClean="0"/>
                        <a:t>O(1000)</a:t>
                      </a:r>
                      <a:endParaRPr lang="en-US" sz="2100" dirty="0"/>
                    </a:p>
                  </a:txBody>
                  <a:tcPr/>
                </a:tc>
              </a:tr>
              <a:tr h="403878">
                <a:tc>
                  <a:txBody>
                    <a:bodyPr/>
                    <a:lstStyle/>
                    <a:p>
                      <a:r>
                        <a:rPr lang="en-US" sz="2100" dirty="0" smtClean="0"/>
                        <a:t>Power</a:t>
                      </a:r>
                      <a:endParaRPr lang="en-US" sz="2100" dirty="0"/>
                    </a:p>
                  </a:txBody>
                  <a:tcPr/>
                </a:tc>
                <a:tc>
                  <a:txBody>
                    <a:bodyPr/>
                    <a:lstStyle/>
                    <a:p>
                      <a:pPr algn="ctr"/>
                      <a:r>
                        <a:rPr lang="en-US" sz="2100" dirty="0" smtClean="0"/>
                        <a:t>6 MW</a:t>
                      </a:r>
                      <a:endParaRPr lang="en-US" sz="2100" dirty="0"/>
                    </a:p>
                  </a:txBody>
                  <a:tcPr/>
                </a:tc>
                <a:tc>
                  <a:txBody>
                    <a:bodyPr/>
                    <a:lstStyle/>
                    <a:p>
                      <a:pPr algn="ctr"/>
                      <a:r>
                        <a:rPr lang="en-US" sz="2100" dirty="0" smtClean="0"/>
                        <a:t>~20 MW</a:t>
                      </a:r>
                      <a:endParaRPr lang="en-US" sz="2100" dirty="0"/>
                    </a:p>
                  </a:txBody>
                  <a:tcPr/>
                </a:tc>
                <a:tc>
                  <a:txBody>
                    <a:bodyPr/>
                    <a:lstStyle/>
                    <a:p>
                      <a:pPr algn="ctr"/>
                      <a:r>
                        <a:rPr lang="en-US" sz="2100" dirty="0" smtClean="0"/>
                        <a:t>~3</a:t>
                      </a:r>
                      <a:endParaRPr lang="en-US" sz="2100" dirty="0"/>
                    </a:p>
                  </a:txBody>
                  <a:tcPr/>
                </a:tc>
              </a:tr>
              <a:tr h="403878">
                <a:tc>
                  <a:txBody>
                    <a:bodyPr/>
                    <a:lstStyle/>
                    <a:p>
                      <a:r>
                        <a:rPr lang="en-US" sz="2100" dirty="0" smtClean="0"/>
                        <a:t>System</a:t>
                      </a:r>
                      <a:r>
                        <a:rPr lang="en-US" sz="2100" baseline="0" dirty="0" smtClean="0"/>
                        <a:t> memory</a:t>
                      </a:r>
                      <a:endParaRPr lang="en-US" sz="2100" dirty="0"/>
                    </a:p>
                  </a:txBody>
                  <a:tcPr/>
                </a:tc>
                <a:tc>
                  <a:txBody>
                    <a:bodyPr/>
                    <a:lstStyle/>
                    <a:p>
                      <a:pPr algn="ctr"/>
                      <a:r>
                        <a:rPr lang="en-US" sz="2100" dirty="0" smtClean="0"/>
                        <a:t>0.3 PB</a:t>
                      </a:r>
                      <a:endParaRPr lang="en-US" sz="2100" dirty="0"/>
                    </a:p>
                  </a:txBody>
                  <a:tcPr/>
                </a:tc>
                <a:tc>
                  <a:txBody>
                    <a:bodyPr/>
                    <a:lstStyle/>
                    <a:p>
                      <a:pPr algn="ctr"/>
                      <a:r>
                        <a:rPr lang="en-US" sz="2100" dirty="0" smtClean="0"/>
                        <a:t>32-64 PB [.03</a:t>
                      </a:r>
                      <a:r>
                        <a:rPr lang="en-US" sz="2100" baseline="0" dirty="0" smtClean="0"/>
                        <a:t> Bytes/Flop]</a:t>
                      </a:r>
                      <a:endParaRPr lang="en-US" sz="2100" dirty="0"/>
                    </a:p>
                  </a:txBody>
                  <a:tcPr/>
                </a:tc>
                <a:tc>
                  <a:txBody>
                    <a:bodyPr/>
                    <a:lstStyle/>
                    <a:p>
                      <a:pPr algn="ctr"/>
                      <a:r>
                        <a:rPr lang="en-US" sz="2100" dirty="0" smtClean="0"/>
                        <a:t>O(100)</a:t>
                      </a:r>
                      <a:endParaRPr lang="en-US" sz="2100" dirty="0"/>
                    </a:p>
                  </a:txBody>
                  <a:tcPr/>
                </a:tc>
              </a:tr>
              <a:tr h="403878">
                <a:tc>
                  <a:txBody>
                    <a:bodyPr/>
                    <a:lstStyle/>
                    <a:p>
                      <a:r>
                        <a:rPr lang="en-US" sz="2100" dirty="0" smtClean="0"/>
                        <a:t>Node performance</a:t>
                      </a:r>
                      <a:endParaRPr lang="en-US" sz="2100" dirty="0"/>
                    </a:p>
                  </a:txBody>
                  <a:tcPr/>
                </a:tc>
                <a:tc>
                  <a:txBody>
                    <a:bodyPr/>
                    <a:lstStyle/>
                    <a:p>
                      <a:pPr algn="ctr"/>
                      <a:r>
                        <a:rPr lang="en-US" sz="2100" dirty="0" smtClean="0"/>
                        <a:t>125 GF</a:t>
                      </a:r>
                      <a:endParaRPr lang="en-US" sz="2100" dirty="0"/>
                    </a:p>
                  </a:txBody>
                  <a:tcPr/>
                </a:tc>
                <a:tc>
                  <a:txBody>
                    <a:bodyPr/>
                    <a:lstStyle/>
                    <a:p>
                      <a:pPr algn="ctr"/>
                      <a:r>
                        <a:rPr lang="en-US" sz="2100" dirty="0" smtClean="0"/>
                        <a:t>1,2 or 15 TF</a:t>
                      </a:r>
                      <a:endParaRPr lang="en-US" sz="2100" dirty="0"/>
                    </a:p>
                  </a:txBody>
                  <a:tcPr/>
                </a:tc>
                <a:tc>
                  <a:txBody>
                    <a:bodyPr/>
                    <a:lstStyle/>
                    <a:p>
                      <a:pPr algn="ctr"/>
                      <a:r>
                        <a:rPr lang="en-US" sz="2100" dirty="0" smtClean="0"/>
                        <a:t>O(10)-O(100)</a:t>
                      </a:r>
                      <a:endParaRPr lang="en-US" sz="2100" dirty="0"/>
                    </a:p>
                  </a:txBody>
                  <a:tcPr/>
                </a:tc>
              </a:tr>
              <a:tr h="518321">
                <a:tc>
                  <a:txBody>
                    <a:bodyPr/>
                    <a:lstStyle/>
                    <a:p>
                      <a:r>
                        <a:rPr lang="en-US" sz="2100" dirty="0" smtClean="0"/>
                        <a:t>Node memory BW</a:t>
                      </a:r>
                      <a:endParaRPr lang="en-US" sz="2100" dirty="0"/>
                    </a:p>
                  </a:txBody>
                  <a:tcPr/>
                </a:tc>
                <a:tc>
                  <a:txBody>
                    <a:bodyPr/>
                    <a:lstStyle/>
                    <a:p>
                      <a:pPr algn="ctr"/>
                      <a:r>
                        <a:rPr lang="en-US" sz="2100" dirty="0" smtClean="0"/>
                        <a:t>25 GB/s</a:t>
                      </a:r>
                      <a:endParaRPr lang="en-US" sz="2100" dirty="0"/>
                    </a:p>
                  </a:txBody>
                  <a:tcPr/>
                </a:tc>
                <a:tc>
                  <a:txBody>
                    <a:bodyPr/>
                    <a:lstStyle/>
                    <a:p>
                      <a:pPr algn="ctr"/>
                      <a:r>
                        <a:rPr lang="en-US" sz="2100" dirty="0" smtClean="0"/>
                        <a:t>2- 4 TB/s [.002</a:t>
                      </a:r>
                      <a:r>
                        <a:rPr lang="en-US" sz="2100" baseline="0" dirty="0" smtClean="0"/>
                        <a:t> Bytes/Flop]</a:t>
                      </a:r>
                      <a:endParaRPr lang="en-US" sz="2100" dirty="0"/>
                    </a:p>
                  </a:txBody>
                  <a:tcPr/>
                </a:tc>
                <a:tc>
                  <a:txBody>
                    <a:bodyPr/>
                    <a:lstStyle/>
                    <a:p>
                      <a:pPr algn="ctr"/>
                      <a:r>
                        <a:rPr lang="en-US" sz="2100" dirty="0" smtClean="0"/>
                        <a:t>O(100)</a:t>
                      </a:r>
                      <a:endParaRPr lang="en-US" sz="2100" dirty="0"/>
                    </a:p>
                  </a:txBody>
                  <a:tcPr/>
                </a:tc>
              </a:tr>
              <a:tr h="403878">
                <a:tc>
                  <a:txBody>
                    <a:bodyPr/>
                    <a:lstStyle/>
                    <a:p>
                      <a:r>
                        <a:rPr lang="en-US" sz="2100" dirty="0" smtClean="0"/>
                        <a:t>Node concurrency</a:t>
                      </a:r>
                      <a:endParaRPr lang="en-US" sz="2100" dirty="0"/>
                    </a:p>
                  </a:txBody>
                  <a:tcPr/>
                </a:tc>
                <a:tc>
                  <a:txBody>
                    <a:bodyPr/>
                    <a:lstStyle/>
                    <a:p>
                      <a:pPr algn="ctr"/>
                      <a:r>
                        <a:rPr lang="en-US" sz="2100" dirty="0" smtClean="0"/>
                        <a:t>12</a:t>
                      </a:r>
                      <a:endParaRPr lang="en-US" sz="2100" dirty="0"/>
                    </a:p>
                  </a:txBody>
                  <a:tcPr/>
                </a:tc>
                <a:tc>
                  <a:txBody>
                    <a:bodyPr/>
                    <a:lstStyle/>
                    <a:p>
                      <a:pPr algn="ctr"/>
                      <a:r>
                        <a:rPr lang="en-US" sz="2100" dirty="0" smtClean="0"/>
                        <a:t>O(1k)</a:t>
                      </a:r>
                      <a:r>
                        <a:rPr lang="en-US" sz="2100" baseline="0" dirty="0" smtClean="0"/>
                        <a:t> or 10k</a:t>
                      </a:r>
                      <a:endParaRPr lang="en-US" sz="2100" dirty="0"/>
                    </a:p>
                  </a:txBody>
                  <a:tcPr/>
                </a:tc>
                <a:tc>
                  <a:txBody>
                    <a:bodyPr/>
                    <a:lstStyle/>
                    <a:p>
                      <a:pPr algn="ctr"/>
                      <a:r>
                        <a:rPr lang="en-US" sz="2100" dirty="0" smtClean="0"/>
                        <a:t>O(100)-O(1000)</a:t>
                      </a:r>
                      <a:endParaRPr lang="en-US" sz="2100" dirty="0"/>
                    </a:p>
                  </a:txBody>
                  <a:tcPr/>
                </a:tc>
              </a:tr>
              <a:tr h="518321">
                <a:tc>
                  <a:txBody>
                    <a:bodyPr/>
                    <a:lstStyle/>
                    <a:p>
                      <a:r>
                        <a:rPr lang="en-US" sz="2100" dirty="0" smtClean="0"/>
                        <a:t>Total node interconnect BW</a:t>
                      </a:r>
                      <a:endParaRPr lang="en-US" sz="2100" dirty="0"/>
                    </a:p>
                  </a:txBody>
                  <a:tcPr/>
                </a:tc>
                <a:tc>
                  <a:txBody>
                    <a:bodyPr/>
                    <a:lstStyle/>
                    <a:p>
                      <a:pPr algn="ctr"/>
                      <a:r>
                        <a:rPr lang="en-US" sz="2100" dirty="0" smtClean="0"/>
                        <a:t>3.5 GB/s</a:t>
                      </a:r>
                      <a:endParaRPr lang="en-US" sz="2100" dirty="0"/>
                    </a:p>
                  </a:txBody>
                  <a:tcPr/>
                </a:tc>
                <a:tc>
                  <a:txBody>
                    <a:bodyPr/>
                    <a:lstStyle/>
                    <a:p>
                      <a:pPr algn="ctr"/>
                      <a:r>
                        <a:rPr lang="en-US" sz="2100" dirty="0" smtClean="0"/>
                        <a:t>200-400GB/s</a:t>
                      </a:r>
                      <a:endParaRPr lang="en-US" sz="2100" dirty="0"/>
                    </a:p>
                  </a:txBody>
                  <a:tcPr/>
                </a:tc>
                <a:tc>
                  <a:txBody>
                    <a:bodyPr/>
                    <a:lstStyle/>
                    <a:p>
                      <a:pPr algn="ctr"/>
                      <a:r>
                        <a:rPr lang="en-US" sz="2100" dirty="0" smtClean="0"/>
                        <a:t>O(100)</a:t>
                      </a:r>
                      <a:endParaRPr lang="en-US" sz="2100" dirty="0"/>
                    </a:p>
                  </a:txBody>
                  <a:tcPr/>
                </a:tc>
              </a:tr>
              <a:tr h="403878">
                <a:tc>
                  <a:txBody>
                    <a:bodyPr/>
                    <a:lstStyle/>
                    <a:p>
                      <a:r>
                        <a:rPr lang="en-US" sz="2100" dirty="0" smtClean="0"/>
                        <a:t>System size (nodes)</a:t>
                      </a:r>
                      <a:endParaRPr lang="en-US" sz="2100" dirty="0"/>
                    </a:p>
                  </a:txBody>
                  <a:tcPr/>
                </a:tc>
                <a:tc>
                  <a:txBody>
                    <a:bodyPr/>
                    <a:lstStyle/>
                    <a:p>
                      <a:pPr algn="ctr"/>
                      <a:r>
                        <a:rPr lang="en-US" sz="2100" dirty="0" smtClean="0"/>
                        <a:t>18,700</a:t>
                      </a:r>
                      <a:endParaRPr lang="en-US" sz="2100" dirty="0"/>
                    </a:p>
                  </a:txBody>
                  <a:tcPr/>
                </a:tc>
                <a:tc>
                  <a:txBody>
                    <a:bodyPr/>
                    <a:lstStyle/>
                    <a:p>
                      <a:pPr algn="ctr"/>
                      <a:r>
                        <a:rPr lang="en-US" sz="2100" dirty="0" smtClean="0"/>
                        <a:t>O(100,000) to O(1M)</a:t>
                      </a:r>
                      <a:endParaRPr lang="en-US" sz="2100" dirty="0"/>
                    </a:p>
                  </a:txBody>
                  <a:tcPr/>
                </a:tc>
                <a:tc>
                  <a:txBody>
                    <a:bodyPr/>
                    <a:lstStyle/>
                    <a:p>
                      <a:pPr algn="ctr"/>
                      <a:r>
                        <a:rPr lang="en-US" sz="2100" dirty="0" smtClean="0"/>
                        <a:t>O(100)-O(1000)</a:t>
                      </a:r>
                      <a:endParaRPr lang="en-US" sz="2100" dirty="0"/>
                    </a:p>
                  </a:txBody>
                  <a:tcPr/>
                </a:tc>
              </a:tr>
              <a:tr h="518321">
                <a:tc>
                  <a:txBody>
                    <a:bodyPr/>
                    <a:lstStyle/>
                    <a:p>
                      <a:r>
                        <a:rPr lang="en-US" sz="2100" dirty="0" smtClean="0"/>
                        <a:t>Total concurrency</a:t>
                      </a:r>
                      <a:endParaRPr lang="en-US" sz="2100" dirty="0"/>
                    </a:p>
                  </a:txBody>
                  <a:tcPr/>
                </a:tc>
                <a:tc>
                  <a:txBody>
                    <a:bodyPr/>
                    <a:lstStyle/>
                    <a:p>
                      <a:pPr algn="ctr"/>
                      <a:r>
                        <a:rPr lang="en-US" sz="2100" dirty="0" smtClean="0"/>
                        <a:t>225,000</a:t>
                      </a:r>
                      <a:endParaRPr lang="en-US" sz="2100" dirty="0"/>
                    </a:p>
                  </a:txBody>
                  <a:tcPr/>
                </a:tc>
                <a:tc>
                  <a:txBody>
                    <a:bodyPr/>
                    <a:lstStyle/>
                    <a:p>
                      <a:pPr algn="ctr"/>
                      <a:r>
                        <a:rPr lang="en-US" sz="2100" dirty="0" smtClean="0"/>
                        <a:t>O(billion) [O(10) to O(100) for latency</a:t>
                      </a:r>
                      <a:r>
                        <a:rPr lang="en-US" sz="2100" baseline="0" dirty="0" smtClean="0"/>
                        <a:t> hiding]</a:t>
                      </a:r>
                      <a:endParaRPr lang="en-US" sz="2100" dirty="0"/>
                    </a:p>
                  </a:txBody>
                  <a:tcPr/>
                </a:tc>
                <a:tc>
                  <a:txBody>
                    <a:bodyPr/>
                    <a:lstStyle/>
                    <a:p>
                      <a:pPr algn="ctr"/>
                      <a:r>
                        <a:rPr lang="en-US" sz="2100" dirty="0" smtClean="0"/>
                        <a:t>O(100)</a:t>
                      </a:r>
                      <a:endParaRPr lang="en-US" sz="2100" dirty="0"/>
                    </a:p>
                  </a:txBody>
                  <a:tcPr/>
                </a:tc>
              </a:tr>
              <a:tr h="518321">
                <a:tc>
                  <a:txBody>
                    <a:bodyPr/>
                    <a:lstStyle/>
                    <a:p>
                      <a:r>
                        <a:rPr lang="en-US" sz="2100" dirty="0" smtClean="0"/>
                        <a:t>Storage</a:t>
                      </a:r>
                      <a:endParaRPr lang="en-US" sz="2100" dirty="0"/>
                    </a:p>
                  </a:txBody>
                  <a:tcPr/>
                </a:tc>
                <a:tc>
                  <a:txBody>
                    <a:bodyPr/>
                    <a:lstStyle/>
                    <a:p>
                      <a:pPr algn="ctr"/>
                      <a:r>
                        <a:rPr lang="en-US" sz="2100" dirty="0" smtClean="0"/>
                        <a:t>15 PB</a:t>
                      </a:r>
                      <a:endParaRPr lang="en-US" sz="2100" dirty="0"/>
                    </a:p>
                  </a:txBody>
                  <a:tcPr/>
                </a:tc>
                <a:tc>
                  <a:txBody>
                    <a:bodyPr/>
                    <a:lstStyle/>
                    <a:p>
                      <a:pPr algn="ctr"/>
                      <a:r>
                        <a:rPr lang="en-US" sz="2100" dirty="0" smtClean="0"/>
                        <a:t>500-1000 PB (&gt;10x system memory in</a:t>
                      </a:r>
                      <a:r>
                        <a:rPr lang="en-US" sz="2100" baseline="0" dirty="0" smtClean="0"/>
                        <a:t> min)</a:t>
                      </a:r>
                      <a:endParaRPr lang="en-US" sz="2100" dirty="0"/>
                    </a:p>
                  </a:txBody>
                  <a:tcPr/>
                </a:tc>
                <a:tc>
                  <a:txBody>
                    <a:bodyPr/>
                    <a:lstStyle/>
                    <a:p>
                      <a:pPr algn="ctr"/>
                      <a:r>
                        <a:rPr lang="en-US" sz="2100" dirty="0" smtClean="0"/>
                        <a:t>O(10)-O(100)</a:t>
                      </a:r>
                      <a:endParaRPr lang="en-US" sz="2100" dirty="0"/>
                    </a:p>
                  </a:txBody>
                  <a:tcPr/>
                </a:tc>
              </a:tr>
              <a:tr h="518321">
                <a:tc>
                  <a:txBody>
                    <a:bodyPr/>
                    <a:lstStyle/>
                    <a:p>
                      <a:r>
                        <a:rPr lang="en-US" sz="2100" dirty="0" smtClean="0"/>
                        <a:t>IO</a:t>
                      </a:r>
                      <a:endParaRPr lang="en-US" sz="2100" dirty="0"/>
                    </a:p>
                  </a:txBody>
                  <a:tcPr/>
                </a:tc>
                <a:tc>
                  <a:txBody>
                    <a:bodyPr/>
                    <a:lstStyle/>
                    <a:p>
                      <a:pPr algn="ctr"/>
                      <a:r>
                        <a:rPr lang="en-US" sz="2100" dirty="0" smtClean="0"/>
                        <a:t>0.2 TB</a:t>
                      </a:r>
                      <a:endParaRPr lang="en-US" sz="2100" dirty="0"/>
                    </a:p>
                  </a:txBody>
                  <a:tcPr/>
                </a:tc>
                <a:tc>
                  <a:txBody>
                    <a:bodyPr/>
                    <a:lstStyle/>
                    <a:p>
                      <a:pPr algn="ctr"/>
                      <a:r>
                        <a:rPr lang="en-US" sz="2100" dirty="0" smtClean="0"/>
                        <a:t>60 TB/s (how long to drain the machine)</a:t>
                      </a:r>
                      <a:endParaRPr lang="en-US" sz="2100" dirty="0"/>
                    </a:p>
                  </a:txBody>
                  <a:tcPr/>
                </a:tc>
                <a:tc>
                  <a:txBody>
                    <a:bodyPr/>
                    <a:lstStyle/>
                    <a:p>
                      <a:pPr algn="ctr"/>
                      <a:r>
                        <a:rPr lang="en-US" sz="2100" dirty="0" smtClean="0"/>
                        <a:t>O(100)</a:t>
                      </a:r>
                      <a:endParaRPr lang="en-US" sz="2100" dirty="0"/>
                    </a:p>
                  </a:txBody>
                  <a:tcPr/>
                </a:tc>
              </a:tr>
              <a:tr h="403878">
                <a:tc>
                  <a:txBody>
                    <a:bodyPr/>
                    <a:lstStyle/>
                    <a:p>
                      <a:r>
                        <a:rPr lang="en-US" sz="2100" dirty="0" smtClean="0"/>
                        <a:t>Mean time to failure</a:t>
                      </a:r>
                      <a:endParaRPr lang="en-US" sz="2100" dirty="0"/>
                    </a:p>
                  </a:txBody>
                  <a:tcPr/>
                </a:tc>
                <a:tc>
                  <a:txBody>
                    <a:bodyPr/>
                    <a:lstStyle/>
                    <a:p>
                      <a:pPr algn="ctr"/>
                      <a:r>
                        <a:rPr lang="en-US" sz="2100" dirty="0" smtClean="0"/>
                        <a:t>Days</a:t>
                      </a:r>
                      <a:endParaRPr lang="en-US" sz="2100" dirty="0"/>
                    </a:p>
                  </a:txBody>
                  <a:tcPr/>
                </a:tc>
                <a:tc>
                  <a:txBody>
                    <a:bodyPr/>
                    <a:lstStyle/>
                    <a:p>
                      <a:pPr algn="ctr"/>
                      <a:r>
                        <a:rPr lang="en-US" sz="2100" dirty="0" smtClean="0"/>
                        <a:t>O(1</a:t>
                      </a:r>
                      <a:r>
                        <a:rPr lang="en-US" sz="2100" baseline="0" dirty="0" smtClean="0"/>
                        <a:t> day)</a:t>
                      </a:r>
                      <a:endParaRPr lang="en-US" sz="2100" dirty="0"/>
                    </a:p>
                  </a:txBody>
                  <a:tcPr/>
                </a:tc>
                <a:tc>
                  <a:txBody>
                    <a:bodyPr/>
                    <a:lstStyle/>
                    <a:p>
                      <a:pPr algn="ctr"/>
                      <a:r>
                        <a:rPr lang="en-US" sz="2100" dirty="0" smtClean="0"/>
                        <a:t>- O(10)</a:t>
                      </a:r>
                      <a:endParaRPr lang="en-US" sz="2100" dirty="0"/>
                    </a:p>
                  </a:txBody>
                  <a:tcPr/>
                </a:tc>
              </a:tr>
            </a:tbl>
          </a:graphicData>
        </a:graphic>
      </p:graphicFrame>
      <p:sp>
        <p:nvSpPr>
          <p:cNvPr id="6" name="Rectangle 5"/>
          <p:cNvSpPr/>
          <p:nvPr/>
        </p:nvSpPr>
        <p:spPr>
          <a:xfrm>
            <a:off x="6400800" y="3557336"/>
            <a:ext cx="7543800" cy="2386264"/>
          </a:xfrm>
          <a:prstGeom prst="rect">
            <a:avLst/>
          </a:prstGeom>
          <a:solidFill>
            <a:schemeClr val="bg1"/>
          </a:solid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572000" y="2490536"/>
            <a:ext cx="5105400" cy="914400"/>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4572000" y="3404936"/>
            <a:ext cx="1828800" cy="2538664"/>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0" y="7757101"/>
            <a:ext cx="4648200" cy="400110"/>
          </a:xfrm>
          <a:prstGeom prst="rect">
            <a:avLst/>
          </a:prstGeom>
          <a:noFill/>
        </p:spPr>
        <p:txBody>
          <a:bodyPr wrap="square" rtlCol="0">
            <a:spAutoFit/>
          </a:bodyPr>
          <a:lstStyle/>
          <a:p>
            <a:r>
              <a:rPr lang="en-US" sz="2000" dirty="0" smtClean="0">
                <a:solidFill>
                  <a:schemeClr val="bg1"/>
                </a:solidFill>
              </a:rPr>
              <a:t>c/o P Beckman</a:t>
            </a:r>
            <a:endParaRPr lang="en-US" sz="2000" dirty="0">
              <a:solidFill>
                <a:schemeClr val="bg1"/>
              </a:solidFill>
            </a:endParaRPr>
          </a:p>
        </p:txBody>
      </p:sp>
      <p:cxnSp>
        <p:nvCxnSpPr>
          <p:cNvPr id="9" name="Straight Connector 8"/>
          <p:cNvCxnSpPr/>
          <p:nvPr/>
        </p:nvCxnSpPr>
        <p:spPr>
          <a:xfrm>
            <a:off x="9677400" y="2490536"/>
            <a:ext cx="4267200" cy="106680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graphicFrame>
        <p:nvGraphicFramePr>
          <p:cNvPr id="10" name="Content Placeholder 3"/>
          <p:cNvGraphicFramePr>
            <a:graphicFrameLocks/>
          </p:cNvGraphicFramePr>
          <p:nvPr>
            <p:extLst>
              <p:ext uri="{D42A27DB-BD31-4B8C-83A1-F6EECF244321}">
                <p14:modId xmlns:p14="http://schemas.microsoft.com/office/powerpoint/2010/main" val="2108990445"/>
              </p:ext>
            </p:extLst>
          </p:nvPr>
        </p:nvGraphicFramePr>
        <p:xfrm>
          <a:off x="6553200" y="3709736"/>
          <a:ext cx="7239000" cy="2049380"/>
        </p:xfrm>
        <a:graphic>
          <a:graphicData uri="http://schemas.openxmlformats.org/drawingml/2006/table">
            <a:tbl>
              <a:tblPr firstRow="1" bandRow="1">
                <a:tableStyleId>{5C22544A-7EE6-4342-B048-85BDC9FD1C3A}</a:tableStyleId>
              </a:tblPr>
              <a:tblGrid>
                <a:gridCol w="2501894"/>
                <a:gridCol w="1836477"/>
                <a:gridCol w="2900629"/>
              </a:tblGrid>
              <a:tr h="717885">
                <a:tc>
                  <a:txBody>
                    <a:bodyPr/>
                    <a:lstStyle/>
                    <a:p>
                      <a:r>
                        <a:rPr lang="en-US" sz="3200" dirty="0" smtClean="0"/>
                        <a:t>Parameter</a:t>
                      </a:r>
                      <a:endParaRPr lang="en-US" sz="320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ctr"/>
                      <a:r>
                        <a:rPr lang="en-US" sz="3200" dirty="0" smtClean="0"/>
                        <a:t>2010</a:t>
                      </a:r>
                      <a:endParaRPr lang="en-US" sz="3200" dirty="0"/>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ctr"/>
                      <a:r>
                        <a:rPr lang="en-US" sz="3200" dirty="0" smtClean="0"/>
                        <a:t>“</a:t>
                      </a:r>
                      <a:r>
                        <a:rPr lang="en-US" sz="3200" strike="noStrike" dirty="0" smtClean="0"/>
                        <a:t>2018</a:t>
                      </a:r>
                      <a:r>
                        <a:rPr lang="en-US" sz="3200" dirty="0" smtClean="0"/>
                        <a:t>”</a:t>
                      </a:r>
                      <a:endParaRPr lang="en-US" sz="32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tcPr>
                </a:tc>
              </a:tr>
              <a:tr h="692485">
                <a:tc>
                  <a:txBody>
                    <a:bodyPr/>
                    <a:lstStyle/>
                    <a:p>
                      <a:r>
                        <a:rPr lang="en-US" sz="3200" dirty="0" smtClean="0"/>
                        <a:t>System peak</a:t>
                      </a:r>
                      <a:endParaRPr lang="en-US" sz="3200" dirty="0"/>
                    </a:p>
                  </a:txBody>
                  <a:tcPr>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sz="3200" dirty="0" smtClean="0"/>
                        <a:t>2 PFLOPS</a:t>
                      </a:r>
                      <a:endParaRPr lang="en-US" sz="32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sz="3200" dirty="0" smtClean="0"/>
                        <a:t>1 EFLOPS</a:t>
                      </a:r>
                      <a:endParaRPr lang="en-US" sz="3200" dirty="0"/>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r>
              <a:tr h="639010">
                <a:tc>
                  <a:txBody>
                    <a:bodyPr/>
                    <a:lstStyle/>
                    <a:p>
                      <a:r>
                        <a:rPr lang="en-US" sz="3200" dirty="0" smtClean="0"/>
                        <a:t>Power</a:t>
                      </a:r>
                      <a:endParaRPr lang="en-US" sz="3200"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200" dirty="0" smtClean="0"/>
                        <a:t>6 MW</a:t>
                      </a:r>
                      <a:endParaRPr lang="en-US" sz="3200"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200" dirty="0" smtClean="0"/>
                        <a:t>~</a:t>
                      </a:r>
                      <a:r>
                        <a:rPr lang="en-US" sz="3200" baseline="0" dirty="0" smtClean="0"/>
                        <a:t>20 MW</a:t>
                      </a:r>
                      <a:endParaRPr lang="en-US" sz="32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4" name="Rounded Rectangle 13"/>
          <p:cNvSpPr/>
          <p:nvPr/>
        </p:nvSpPr>
        <p:spPr>
          <a:xfrm>
            <a:off x="762000" y="6096000"/>
            <a:ext cx="13106400" cy="1600200"/>
          </a:xfrm>
          <a:prstGeom prst="round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Until now, innovations in power savings have been hardware driven. </a:t>
            </a:r>
            <a:endParaRPr lang="en-US" sz="3600" dirty="0"/>
          </a:p>
          <a:p>
            <a:pPr algn="ctr"/>
            <a:r>
              <a:rPr lang="en-US" sz="3600" dirty="0" smtClean="0"/>
              <a:t>However, to reach 1 </a:t>
            </a:r>
            <a:r>
              <a:rPr lang="en-US" sz="3600" dirty="0" err="1" smtClean="0"/>
              <a:t>Exaflop</a:t>
            </a:r>
            <a:r>
              <a:rPr lang="en-US" sz="3600" dirty="0" smtClean="0"/>
              <a:t>/20 MW, software improvements may be needed.</a:t>
            </a:r>
            <a:endParaRPr lang="en-US" sz="3600" dirty="0"/>
          </a:p>
        </p:txBody>
      </p:sp>
    </p:spTree>
    <p:custDataLst>
      <p:tags r:id="rId1"/>
    </p:custDataLst>
    <p:extLst>
      <p:ext uri="{BB962C8B-B14F-4D97-AF65-F5344CB8AC3E}">
        <p14:creationId xmlns:p14="http://schemas.microsoft.com/office/powerpoint/2010/main" val="1374516764"/>
      </p:ext>
    </p:extLst>
  </p:cSld>
  <p:clrMapOvr>
    <a:masterClrMapping/>
  </p:clrMapOvr>
  <mc:AlternateContent xmlns:mc="http://schemas.openxmlformats.org/markup-compatibility/2006" xmlns:p14="http://schemas.microsoft.com/office/powerpoint/2010/main">
    <mc:Choice Requires="p14">
      <p:transition spd="slow" p14:dur="2000" advTm="73095"/>
    </mc:Choice>
    <mc:Fallback xmlns="">
      <p:transition spd="slow" advTm="730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2765819" cy="1371600"/>
          </a:xfrm>
        </p:spPr>
        <p:txBody>
          <a:bodyPr>
            <a:normAutofit/>
          </a:bodyPr>
          <a:lstStyle/>
          <a:p>
            <a:pPr algn="l"/>
            <a:r>
              <a:rPr lang="en-US" dirty="0" smtClean="0"/>
              <a:t>Future Systems: Max Power </a:t>
            </a:r>
            <a:r>
              <a:rPr lang="en-US" u="sng" smtClean="0"/>
              <a:t>&lt;</a:t>
            </a:r>
            <a:r>
              <a:rPr lang="en-US" smtClean="0"/>
              <a:t> 20MW</a:t>
            </a:r>
            <a:endParaRPr lang="en-US" dirty="0"/>
          </a:p>
        </p:txBody>
      </p:sp>
      <p:sp>
        <p:nvSpPr>
          <p:cNvPr id="3" name="Content Placeholder 2"/>
          <p:cNvSpPr>
            <a:spLocks noGrp="1"/>
          </p:cNvSpPr>
          <p:nvPr>
            <p:ph idx="1"/>
          </p:nvPr>
        </p:nvSpPr>
        <p:spPr/>
        <p:txBody>
          <a:bodyPr>
            <a:normAutofit/>
          </a:bodyPr>
          <a:lstStyle/>
          <a:p>
            <a:r>
              <a:rPr lang="en-US" sz="3600" dirty="0" smtClean="0"/>
              <a:t>Machine reaches maximum power assuming worst-case compute-bound application</a:t>
            </a:r>
          </a:p>
          <a:p>
            <a:pPr lvl="1"/>
            <a:r>
              <a:rPr lang="en-US" sz="3200" dirty="0" smtClean="0"/>
              <a:t>i.e., even </a:t>
            </a:r>
            <a:r>
              <a:rPr lang="en-US" sz="3200" dirty="0" err="1" smtClean="0"/>
              <a:t>Linpack</a:t>
            </a:r>
            <a:r>
              <a:rPr lang="en-US" sz="3200" dirty="0" smtClean="0"/>
              <a:t> stays below 20 MW</a:t>
            </a:r>
          </a:p>
          <a:p>
            <a:pPr marL="0" indent="0">
              <a:buNone/>
            </a:pPr>
            <a:r>
              <a:rPr lang="en-US" sz="3600" b="1" dirty="0" smtClean="0">
                <a:solidFill>
                  <a:srgbClr val="FF0000"/>
                </a:solidFill>
              </a:rPr>
              <a:t>Performance left unused!</a:t>
            </a:r>
            <a:endParaRPr lang="en-US" sz="3600" b="1" dirty="0" smtClean="0">
              <a:solidFill>
                <a:srgbClr val="FF0000"/>
              </a:solidFill>
              <a:ea typeface="Cambria" charset="0"/>
              <a:cs typeface="Cambria" charset="0"/>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11</a:t>
            </a:fld>
            <a:endParaRPr lang="en-US" dirty="0">
              <a:solidFill>
                <a:srgbClr val="FEC309"/>
              </a:solidFill>
            </a:endParaRPr>
          </a:p>
        </p:txBody>
      </p:sp>
      <p:pic>
        <p:nvPicPr>
          <p:cNvPr id="26" name="Content Placeholder 4"/>
          <p:cNvPicPr>
            <a:picLocks noChangeAspect="1"/>
          </p:cNvPicPr>
          <p:nvPr/>
        </p:nvPicPr>
        <p:blipFill rotWithShape="1">
          <a:blip r:embed="rId3">
            <a:extLst>
              <a:ext uri="{28A0092B-C50C-407E-A947-70E740481C1C}">
                <a14:useLocalDpi xmlns:a14="http://schemas.microsoft.com/office/drawing/2010/main" val="0"/>
              </a:ext>
            </a:extLst>
          </a:blip>
          <a:srcRect t="18187" b="22769"/>
          <a:stretch/>
        </p:blipFill>
        <p:spPr>
          <a:xfrm>
            <a:off x="820243" y="4376805"/>
            <a:ext cx="11247120" cy="2950768"/>
          </a:xfrm>
          <a:prstGeom prst="rect">
            <a:avLst/>
          </a:prstGeom>
        </p:spPr>
      </p:pic>
      <p:sp>
        <p:nvSpPr>
          <p:cNvPr id="27" name="Rectangle 26"/>
          <p:cNvSpPr/>
          <p:nvPr/>
        </p:nvSpPr>
        <p:spPr>
          <a:xfrm>
            <a:off x="1454642" y="4617612"/>
            <a:ext cx="464861" cy="247495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9" name="Rectangle 28"/>
          <p:cNvSpPr/>
          <p:nvPr/>
        </p:nvSpPr>
        <p:spPr>
          <a:xfrm>
            <a:off x="6094850" y="4811214"/>
            <a:ext cx="5097510" cy="63256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Rectangle 29"/>
          <p:cNvSpPr/>
          <p:nvPr/>
        </p:nvSpPr>
        <p:spPr>
          <a:xfrm>
            <a:off x="3604402" y="4760589"/>
            <a:ext cx="2273626" cy="40696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r>
              <a:rPr lang="en-US" dirty="0" err="1" smtClean="0">
                <a:solidFill>
                  <a:srgbClr val="FF0000"/>
                </a:solidFill>
              </a:rPr>
              <a:t>Linpack</a:t>
            </a:r>
            <a:endParaRPr lang="en-US" dirty="0">
              <a:solidFill>
                <a:srgbClr val="FF0000"/>
              </a:solidFill>
            </a:endParaRPr>
          </a:p>
        </p:txBody>
      </p:sp>
      <p:sp>
        <p:nvSpPr>
          <p:cNvPr id="33" name="TextBox 32"/>
          <p:cNvSpPr txBox="1"/>
          <p:nvPr/>
        </p:nvSpPr>
        <p:spPr>
          <a:xfrm>
            <a:off x="1508173" y="4495891"/>
            <a:ext cx="548640" cy="461665"/>
          </a:xfrm>
          <a:prstGeom prst="rect">
            <a:avLst/>
          </a:prstGeom>
          <a:noFill/>
          <a:ln>
            <a:noFill/>
          </a:ln>
        </p:spPr>
        <p:txBody>
          <a:bodyPr wrap="square" rtlCol="0">
            <a:spAutoFit/>
          </a:bodyPr>
          <a:lstStyle/>
          <a:p>
            <a:r>
              <a:rPr lang="en-US" sz="2400" b="1" dirty="0" smtClean="0">
                <a:solidFill>
                  <a:srgbClr val="FF0000"/>
                </a:solidFill>
              </a:rPr>
              <a:t>20</a:t>
            </a:r>
            <a:endParaRPr lang="en-US" sz="2400" b="1" dirty="0">
              <a:solidFill>
                <a:srgbClr val="FF0000"/>
              </a:solidFill>
            </a:endParaRPr>
          </a:p>
        </p:txBody>
      </p:sp>
      <p:sp>
        <p:nvSpPr>
          <p:cNvPr id="35" name="TextBox 34"/>
          <p:cNvSpPr txBox="1"/>
          <p:nvPr/>
        </p:nvSpPr>
        <p:spPr>
          <a:xfrm>
            <a:off x="6434979" y="7297851"/>
            <a:ext cx="1358900" cy="487954"/>
          </a:xfrm>
          <a:prstGeom prst="rect">
            <a:avLst/>
          </a:prstGeom>
          <a:noFill/>
        </p:spPr>
        <p:txBody>
          <a:bodyPr wrap="square" rtlCol="0">
            <a:spAutoFit/>
          </a:bodyPr>
          <a:lstStyle/>
          <a:p>
            <a:pPr algn="ctr"/>
            <a:r>
              <a:rPr lang="en-US" smtClean="0"/>
              <a:t>Time</a:t>
            </a:r>
            <a:endParaRPr lang="en-US"/>
          </a:p>
        </p:txBody>
      </p:sp>
      <p:sp>
        <p:nvSpPr>
          <p:cNvPr id="36" name="TextBox 35"/>
          <p:cNvSpPr txBox="1"/>
          <p:nvPr/>
        </p:nvSpPr>
        <p:spPr>
          <a:xfrm>
            <a:off x="11560244" y="4415383"/>
            <a:ext cx="2283036" cy="646331"/>
          </a:xfrm>
          <a:prstGeom prst="rect">
            <a:avLst/>
          </a:prstGeom>
          <a:noFill/>
        </p:spPr>
        <p:txBody>
          <a:bodyPr wrap="square" rtlCol="0">
            <a:spAutoFit/>
          </a:bodyPr>
          <a:lstStyle/>
          <a:p>
            <a:r>
              <a:rPr lang="en-US" sz="3600" dirty="0" smtClean="0"/>
              <a:t>1 EF, peak</a:t>
            </a:r>
            <a:endParaRPr lang="en-US" sz="3600" dirty="0"/>
          </a:p>
        </p:txBody>
      </p:sp>
      <p:sp>
        <p:nvSpPr>
          <p:cNvPr id="14" name="TextBox 13"/>
          <p:cNvSpPr txBox="1"/>
          <p:nvPr/>
        </p:nvSpPr>
        <p:spPr>
          <a:xfrm>
            <a:off x="11548533" y="5337939"/>
            <a:ext cx="3117789" cy="646331"/>
          </a:xfrm>
          <a:prstGeom prst="rect">
            <a:avLst/>
          </a:prstGeom>
          <a:noFill/>
        </p:spPr>
        <p:txBody>
          <a:bodyPr wrap="square" rtlCol="0">
            <a:spAutoFit/>
          </a:bodyPr>
          <a:lstStyle/>
          <a:p>
            <a:r>
              <a:rPr lang="en-US" sz="3600" dirty="0" smtClean="0"/>
              <a:t>0.7 EF, “usable”</a:t>
            </a:r>
            <a:endParaRPr lang="en-US" sz="3600" dirty="0"/>
          </a:p>
        </p:txBody>
      </p:sp>
      <p:sp>
        <p:nvSpPr>
          <p:cNvPr id="15" name="Rectangle 14"/>
          <p:cNvSpPr/>
          <p:nvPr/>
        </p:nvSpPr>
        <p:spPr>
          <a:xfrm>
            <a:off x="3582993" y="4726723"/>
            <a:ext cx="2851985" cy="440834"/>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r>
              <a:rPr lang="en-US" dirty="0" err="1" smtClean="0">
                <a:solidFill>
                  <a:schemeClr val="tx1"/>
                </a:solidFill>
              </a:rPr>
              <a:t>Linpack</a:t>
            </a:r>
            <a:endParaRPr lang="en-US" dirty="0">
              <a:solidFill>
                <a:schemeClr val="tx1"/>
              </a:solidFill>
            </a:endParaRPr>
          </a:p>
        </p:txBody>
      </p:sp>
      <p:sp>
        <p:nvSpPr>
          <p:cNvPr id="16" name="Rectangle 15"/>
          <p:cNvSpPr/>
          <p:nvPr/>
        </p:nvSpPr>
        <p:spPr>
          <a:xfrm>
            <a:off x="3248228" y="4785615"/>
            <a:ext cx="356174" cy="16348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ym typeface="Wingdings"/>
              </a:rPr>
              <a:t></a:t>
            </a:r>
            <a:endParaRPr lang="en-US" dirty="0"/>
          </a:p>
        </p:txBody>
      </p:sp>
      <p:cxnSp>
        <p:nvCxnSpPr>
          <p:cNvPr id="18" name="Straight Connector 17"/>
          <p:cNvCxnSpPr/>
          <p:nvPr/>
        </p:nvCxnSpPr>
        <p:spPr>
          <a:xfrm>
            <a:off x="2255077" y="4683495"/>
            <a:ext cx="9326880" cy="0"/>
          </a:xfrm>
          <a:prstGeom prst="line">
            <a:avLst/>
          </a:prstGeom>
          <a:ln w="57150">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11602275" y="4399341"/>
            <a:ext cx="2931004" cy="1625878"/>
          </a:xfrm>
          <a:prstGeom prst="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TextBox 18"/>
          <p:cNvSpPr txBox="1"/>
          <p:nvPr/>
        </p:nvSpPr>
        <p:spPr>
          <a:xfrm>
            <a:off x="0" y="7757101"/>
            <a:ext cx="4648200" cy="400110"/>
          </a:xfrm>
          <a:prstGeom prst="rect">
            <a:avLst/>
          </a:prstGeom>
          <a:noFill/>
        </p:spPr>
        <p:txBody>
          <a:bodyPr wrap="square" rtlCol="0">
            <a:spAutoFit/>
          </a:bodyPr>
          <a:lstStyle/>
          <a:p>
            <a:r>
              <a:rPr lang="en-US" sz="2000" dirty="0" smtClean="0">
                <a:solidFill>
                  <a:schemeClr val="bg1"/>
                </a:solidFill>
              </a:rPr>
              <a:t>Data set c/o T </a:t>
            </a:r>
            <a:r>
              <a:rPr lang="en-US" sz="2000" dirty="0" err="1" smtClean="0">
                <a:solidFill>
                  <a:schemeClr val="bg1"/>
                </a:solidFill>
              </a:rPr>
              <a:t>Patki</a:t>
            </a:r>
            <a:endParaRPr lang="en-US" sz="2000" dirty="0">
              <a:solidFill>
                <a:schemeClr val="bg1"/>
              </a:solidFill>
            </a:endParaRPr>
          </a:p>
        </p:txBody>
      </p:sp>
    </p:spTree>
    <p:extLst>
      <p:ext uri="{BB962C8B-B14F-4D97-AF65-F5344CB8AC3E}">
        <p14:creationId xmlns:p14="http://schemas.microsoft.com/office/powerpoint/2010/main" val="724139109"/>
      </p:ext>
    </p:extLst>
  </p:cSld>
  <p:clrMapOvr>
    <a:masterClrMapping/>
  </p:clrMapOvr>
  <mc:AlternateContent xmlns:mc="http://schemas.openxmlformats.org/markup-compatibility/2006" xmlns:p14="http://schemas.microsoft.com/office/powerpoint/2010/main">
    <mc:Choice Requires="p14">
      <p:transition spd="slow" p14:dur="2000" advTm="53171"/>
    </mc:Choice>
    <mc:Fallback xmlns="">
      <p:transition spd="slow" advTm="53171"/>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2947904" cy="1371600"/>
          </a:xfrm>
        </p:spPr>
        <p:txBody>
          <a:bodyPr>
            <a:noAutofit/>
          </a:bodyPr>
          <a:lstStyle/>
          <a:p>
            <a:r>
              <a:rPr lang="en-US" dirty="0" smtClean="0"/>
              <a:t>Future Systems: Max Power &gt; 20MW</a:t>
            </a:r>
            <a:endParaRPr lang="en-US" dirty="0"/>
          </a:p>
        </p:txBody>
      </p:sp>
      <p:sp>
        <p:nvSpPr>
          <p:cNvPr id="3" name="Content Placeholder 2"/>
          <p:cNvSpPr>
            <a:spLocks noGrp="1"/>
          </p:cNvSpPr>
          <p:nvPr>
            <p:ph idx="1"/>
          </p:nvPr>
        </p:nvSpPr>
        <p:spPr/>
        <p:txBody>
          <a:bodyPr>
            <a:normAutofit/>
          </a:bodyPr>
          <a:lstStyle/>
          <a:p>
            <a:r>
              <a:rPr lang="en-US" sz="3600" dirty="0" smtClean="0"/>
              <a:t>Machine contains more compute capacity than can be running simultaneously under the power bound</a:t>
            </a:r>
          </a:p>
          <a:p>
            <a:r>
              <a:rPr lang="en-US" sz="3600" dirty="0" smtClean="0"/>
              <a:t>Controls </a:t>
            </a:r>
            <a:r>
              <a:rPr lang="en-US" sz="3600" dirty="0" smtClean="0"/>
              <a:t>needed to enforce power usage at 20 </a:t>
            </a:r>
            <a:r>
              <a:rPr lang="en-US" sz="3600" dirty="0" smtClean="0"/>
              <a:t>MW</a:t>
            </a:r>
            <a:endParaRPr lang="en-US" sz="3600" dirty="0" smtClean="0"/>
          </a:p>
          <a:p>
            <a:r>
              <a:rPr lang="en-US" sz="3600" dirty="0" smtClean="0"/>
              <a:t>Power allocations are coordinated by a central manager</a:t>
            </a:r>
          </a:p>
          <a:p>
            <a:endParaRPr lang="en-US" sz="3100" dirty="0" smtClean="0"/>
          </a:p>
        </p:txBody>
      </p:sp>
      <p:sp>
        <p:nvSpPr>
          <p:cNvPr id="5" name="Slide Number Placeholder 4"/>
          <p:cNvSpPr>
            <a:spLocks noGrp="1"/>
          </p:cNvSpPr>
          <p:nvPr>
            <p:ph type="sldNum" sz="quarter" idx="12"/>
          </p:nvPr>
        </p:nvSpPr>
        <p:spPr/>
        <p:txBody>
          <a:bodyPr/>
          <a:lstStyle/>
          <a:p>
            <a:fld id="{2066355A-084C-D24E-9AD2-7E4FC41EA627}" type="slidenum">
              <a:rPr lang="en-US" smtClean="0"/>
              <a:pPr/>
              <a:t>12</a:t>
            </a:fld>
            <a:endParaRPr lang="en-US" dirty="0"/>
          </a:p>
        </p:txBody>
      </p:sp>
      <p:pic>
        <p:nvPicPr>
          <p:cNvPr id="26" name="Content Placeholder 4"/>
          <p:cNvPicPr>
            <a:picLocks noChangeAspect="1"/>
          </p:cNvPicPr>
          <p:nvPr/>
        </p:nvPicPr>
        <p:blipFill rotWithShape="1">
          <a:blip r:embed="rId3">
            <a:extLst>
              <a:ext uri="{28A0092B-C50C-407E-A947-70E740481C1C}">
                <a14:useLocalDpi xmlns:a14="http://schemas.microsoft.com/office/drawing/2010/main" val="0"/>
              </a:ext>
            </a:extLst>
          </a:blip>
          <a:srcRect t="18187" b="22769"/>
          <a:stretch/>
        </p:blipFill>
        <p:spPr>
          <a:xfrm>
            <a:off x="820242" y="4378333"/>
            <a:ext cx="11257579" cy="2953512"/>
          </a:xfrm>
          <a:prstGeom prst="rect">
            <a:avLst/>
          </a:prstGeom>
        </p:spPr>
      </p:pic>
      <p:sp>
        <p:nvSpPr>
          <p:cNvPr id="27" name="Rectangle 26"/>
          <p:cNvSpPr/>
          <p:nvPr/>
        </p:nvSpPr>
        <p:spPr>
          <a:xfrm>
            <a:off x="1454640" y="4579384"/>
            <a:ext cx="464861" cy="247495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8" name="TextBox 27"/>
          <p:cNvSpPr txBox="1"/>
          <p:nvPr/>
        </p:nvSpPr>
        <p:spPr>
          <a:xfrm>
            <a:off x="-145584" y="9988807"/>
            <a:ext cx="4648200" cy="400110"/>
          </a:xfrm>
          <a:prstGeom prst="rect">
            <a:avLst/>
          </a:prstGeom>
          <a:noFill/>
        </p:spPr>
        <p:txBody>
          <a:bodyPr wrap="square" rtlCol="0">
            <a:spAutoFit/>
          </a:bodyPr>
          <a:lstStyle/>
          <a:p>
            <a:r>
              <a:rPr lang="en-US" sz="2000" dirty="0" smtClean="0">
                <a:solidFill>
                  <a:schemeClr val="bg1"/>
                </a:solidFill>
              </a:rPr>
              <a:t>c/o T </a:t>
            </a:r>
            <a:r>
              <a:rPr lang="en-US" sz="2000" dirty="0" err="1" smtClean="0">
                <a:solidFill>
                  <a:schemeClr val="bg1"/>
                </a:solidFill>
              </a:rPr>
              <a:t>Patki</a:t>
            </a:r>
            <a:endParaRPr lang="en-US" sz="2000" dirty="0">
              <a:solidFill>
                <a:schemeClr val="bg1"/>
              </a:solidFill>
            </a:endParaRPr>
          </a:p>
        </p:txBody>
      </p:sp>
      <p:sp>
        <p:nvSpPr>
          <p:cNvPr id="29" name="Rectangle 28"/>
          <p:cNvSpPr/>
          <p:nvPr/>
        </p:nvSpPr>
        <p:spPr>
          <a:xfrm>
            <a:off x="6183569" y="4707971"/>
            <a:ext cx="5097510" cy="76504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Rectangle 15"/>
          <p:cNvSpPr/>
          <p:nvPr/>
        </p:nvSpPr>
        <p:spPr>
          <a:xfrm>
            <a:off x="2269365" y="4534041"/>
            <a:ext cx="9253728" cy="18288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6" name="Straight Connector 5"/>
          <p:cNvCxnSpPr/>
          <p:nvPr/>
        </p:nvCxnSpPr>
        <p:spPr>
          <a:xfrm>
            <a:off x="2253323" y="5648759"/>
            <a:ext cx="9326880" cy="0"/>
          </a:xfrm>
          <a:prstGeom prst="line">
            <a:avLst/>
          </a:prstGeom>
          <a:ln w="57150">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503018" y="5424087"/>
            <a:ext cx="548640" cy="461665"/>
          </a:xfrm>
          <a:prstGeom prst="rect">
            <a:avLst/>
          </a:prstGeom>
          <a:noFill/>
          <a:ln>
            <a:noFill/>
          </a:ln>
        </p:spPr>
        <p:txBody>
          <a:bodyPr wrap="square" rtlCol="0">
            <a:spAutoFit/>
          </a:bodyPr>
          <a:lstStyle/>
          <a:p>
            <a:r>
              <a:rPr lang="en-US" sz="2400" b="1" dirty="0" smtClean="0">
                <a:solidFill>
                  <a:srgbClr val="FF0000"/>
                </a:solidFill>
              </a:rPr>
              <a:t>20</a:t>
            </a:r>
            <a:endParaRPr lang="en-US" sz="2400" b="1" dirty="0">
              <a:solidFill>
                <a:srgbClr val="FF0000"/>
              </a:solidFill>
            </a:endParaRPr>
          </a:p>
        </p:txBody>
      </p:sp>
      <p:sp>
        <p:nvSpPr>
          <p:cNvPr id="21" name="TextBox 20"/>
          <p:cNvSpPr txBox="1"/>
          <p:nvPr/>
        </p:nvSpPr>
        <p:spPr>
          <a:xfrm>
            <a:off x="11737369" y="5343432"/>
            <a:ext cx="2795910" cy="646331"/>
          </a:xfrm>
          <a:prstGeom prst="rect">
            <a:avLst/>
          </a:prstGeom>
          <a:noFill/>
        </p:spPr>
        <p:txBody>
          <a:bodyPr wrap="square" rtlCol="0">
            <a:spAutoFit/>
          </a:bodyPr>
          <a:lstStyle/>
          <a:p>
            <a:r>
              <a:rPr lang="en-US" sz="3600" dirty="0" smtClean="0">
                <a:solidFill>
                  <a:srgbClr val="FF0000"/>
                </a:solidFill>
              </a:rPr>
              <a:t>1 EF, “usable”</a:t>
            </a:r>
            <a:endParaRPr lang="en-US" sz="3600" dirty="0">
              <a:solidFill>
                <a:srgbClr val="FF0000"/>
              </a:solidFill>
            </a:endParaRPr>
          </a:p>
        </p:txBody>
      </p:sp>
      <p:sp>
        <p:nvSpPr>
          <p:cNvPr id="18" name="TextBox 17"/>
          <p:cNvSpPr txBox="1"/>
          <p:nvPr/>
        </p:nvSpPr>
        <p:spPr>
          <a:xfrm>
            <a:off x="6434979" y="7297851"/>
            <a:ext cx="1358900" cy="487954"/>
          </a:xfrm>
          <a:prstGeom prst="rect">
            <a:avLst/>
          </a:prstGeom>
          <a:noFill/>
        </p:spPr>
        <p:txBody>
          <a:bodyPr wrap="square" rtlCol="0">
            <a:spAutoFit/>
          </a:bodyPr>
          <a:lstStyle/>
          <a:p>
            <a:pPr algn="ctr"/>
            <a:r>
              <a:rPr lang="en-US" smtClean="0"/>
              <a:t>Time</a:t>
            </a:r>
            <a:endParaRPr lang="en-US"/>
          </a:p>
        </p:txBody>
      </p:sp>
      <p:sp>
        <p:nvSpPr>
          <p:cNvPr id="19" name="Rectangle 18"/>
          <p:cNvSpPr/>
          <p:nvPr/>
        </p:nvSpPr>
        <p:spPr>
          <a:xfrm>
            <a:off x="3582994" y="4726723"/>
            <a:ext cx="2273626" cy="40696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solidFill>
                <a:schemeClr val="tx1"/>
              </a:solidFill>
            </a:endParaRPr>
          </a:p>
        </p:txBody>
      </p:sp>
      <p:sp>
        <p:nvSpPr>
          <p:cNvPr id="22" name="Rectangle 21"/>
          <p:cNvSpPr/>
          <p:nvPr/>
        </p:nvSpPr>
        <p:spPr>
          <a:xfrm>
            <a:off x="3248228" y="4785615"/>
            <a:ext cx="356174" cy="16348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 name="TextBox 22"/>
          <p:cNvSpPr txBox="1"/>
          <p:nvPr/>
        </p:nvSpPr>
        <p:spPr>
          <a:xfrm>
            <a:off x="1478711" y="4486088"/>
            <a:ext cx="548640" cy="461665"/>
          </a:xfrm>
          <a:prstGeom prst="rect">
            <a:avLst/>
          </a:prstGeom>
          <a:noFill/>
          <a:ln>
            <a:noFill/>
          </a:ln>
        </p:spPr>
        <p:txBody>
          <a:bodyPr wrap="square" rtlCol="0">
            <a:spAutoFit/>
          </a:bodyPr>
          <a:lstStyle/>
          <a:p>
            <a:pPr algn="ctr"/>
            <a:r>
              <a:rPr lang="en-US" sz="2400" b="1" dirty="0" smtClean="0">
                <a:solidFill>
                  <a:srgbClr val="FF0000"/>
                </a:solidFill>
              </a:rPr>
              <a:t>?</a:t>
            </a:r>
            <a:endParaRPr lang="en-US" sz="2400" b="1" dirty="0">
              <a:solidFill>
                <a:srgbClr val="FF0000"/>
              </a:solidFill>
            </a:endParaRPr>
          </a:p>
        </p:txBody>
      </p:sp>
      <p:sp>
        <p:nvSpPr>
          <p:cNvPr id="17" name="TextBox 16"/>
          <p:cNvSpPr txBox="1"/>
          <p:nvPr/>
        </p:nvSpPr>
        <p:spPr>
          <a:xfrm>
            <a:off x="0" y="7757101"/>
            <a:ext cx="4648200" cy="400110"/>
          </a:xfrm>
          <a:prstGeom prst="rect">
            <a:avLst/>
          </a:prstGeom>
          <a:noFill/>
        </p:spPr>
        <p:txBody>
          <a:bodyPr wrap="square" rtlCol="0">
            <a:spAutoFit/>
          </a:bodyPr>
          <a:lstStyle/>
          <a:p>
            <a:r>
              <a:rPr lang="en-US" sz="2000" dirty="0" smtClean="0">
                <a:solidFill>
                  <a:schemeClr val="bg1"/>
                </a:solidFill>
              </a:rPr>
              <a:t>Data set c/o T </a:t>
            </a:r>
            <a:r>
              <a:rPr lang="en-US" sz="2000" smtClean="0">
                <a:solidFill>
                  <a:schemeClr val="bg1"/>
                </a:solidFill>
              </a:rPr>
              <a:t>Patki</a:t>
            </a:r>
            <a:endParaRPr lang="en-US" sz="2000" dirty="0">
              <a:solidFill>
                <a:schemeClr val="bg1"/>
              </a:solidFill>
            </a:endParaRPr>
          </a:p>
        </p:txBody>
      </p:sp>
    </p:spTree>
    <p:extLst>
      <p:ext uri="{BB962C8B-B14F-4D97-AF65-F5344CB8AC3E}">
        <p14:creationId xmlns:p14="http://schemas.microsoft.com/office/powerpoint/2010/main" val="1432153425"/>
      </p:ext>
    </p:extLst>
  </p:cSld>
  <p:clrMapOvr>
    <a:masterClrMapping/>
  </p:clrMapOvr>
  <mc:AlternateContent xmlns:mc="http://schemas.openxmlformats.org/markup-compatibility/2006" xmlns:p14="http://schemas.microsoft.com/office/powerpoint/2010/main">
    <mc:Choice Requires="p14">
      <p:transition spd="slow" p14:dur="2000" advTm="37644"/>
    </mc:Choice>
    <mc:Fallback xmlns="">
      <p:transition spd="slow" advTm="37644"/>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19" y="329566"/>
            <a:ext cx="12984481" cy="1371600"/>
          </a:xfrm>
        </p:spPr>
        <p:txBody>
          <a:bodyPr>
            <a:normAutofit/>
          </a:bodyPr>
          <a:lstStyle/>
          <a:p>
            <a:pPr algn="l"/>
            <a:r>
              <a:rPr lang="en-US" dirty="0" err="1" smtClean="0"/>
              <a:t>Exascale</a:t>
            </a:r>
            <a:r>
              <a:rPr lang="en-US" dirty="0" smtClean="0"/>
              <a:t> Power Challenges</a:t>
            </a:r>
            <a:endParaRPr lang="en-US" dirty="0"/>
          </a:p>
        </p:txBody>
      </p:sp>
      <p:sp>
        <p:nvSpPr>
          <p:cNvPr id="3" name="Content Placeholder 2"/>
          <p:cNvSpPr>
            <a:spLocks noGrp="1"/>
          </p:cNvSpPr>
          <p:nvPr>
            <p:ph idx="1"/>
          </p:nvPr>
        </p:nvSpPr>
        <p:spPr/>
        <p:txBody>
          <a:bodyPr>
            <a:normAutofit/>
          </a:bodyPr>
          <a:lstStyle/>
          <a:p>
            <a:r>
              <a:rPr lang="en-US" sz="3600" dirty="0">
                <a:ea typeface="Cambria" charset="0"/>
                <a:cs typeface="Cambria" charset="0"/>
              </a:rPr>
              <a:t>Power is the scarce resource</a:t>
            </a:r>
          </a:p>
          <a:p>
            <a:r>
              <a:rPr lang="en-US" sz="3600" dirty="0">
                <a:ea typeface="Cambria" charset="0"/>
                <a:cs typeface="Cambria" charset="0"/>
              </a:rPr>
              <a:t>Understanding performance under a power constraint </a:t>
            </a:r>
            <a:r>
              <a:rPr lang="en-US" sz="3600" dirty="0" smtClean="0">
                <a:ea typeface="Cambria" charset="0"/>
                <a:cs typeface="Cambria" charset="0"/>
              </a:rPr>
              <a:t>is difficult</a:t>
            </a:r>
            <a:endParaRPr lang="en-US" sz="3600" dirty="0">
              <a:ea typeface="Cambria" charset="0"/>
              <a:cs typeface="Cambria" charset="0"/>
            </a:endParaRPr>
          </a:p>
          <a:p>
            <a:r>
              <a:rPr lang="en-US" sz="3600" dirty="0">
                <a:ea typeface="Cambria" charset="0"/>
                <a:cs typeface="Cambria" charset="0"/>
              </a:rPr>
              <a:t>Achieving </a:t>
            </a:r>
            <a:r>
              <a:rPr lang="en-US" sz="3600" dirty="0" smtClean="0">
                <a:ea typeface="Cambria" charset="0"/>
                <a:cs typeface="Cambria" charset="0"/>
              </a:rPr>
              <a:t>max utilization of 1 </a:t>
            </a:r>
            <a:r>
              <a:rPr lang="en-US" sz="3600" dirty="0" err="1" smtClean="0">
                <a:ea typeface="Cambria" charset="0"/>
                <a:cs typeface="Cambria" charset="0"/>
              </a:rPr>
              <a:t>exaflop</a:t>
            </a:r>
            <a:r>
              <a:rPr lang="en-US" sz="3600" dirty="0" smtClean="0">
                <a:ea typeface="Cambria" charset="0"/>
                <a:cs typeface="Cambria" charset="0"/>
              </a:rPr>
              <a:t>/20MW may risk </a:t>
            </a:r>
            <a:r>
              <a:rPr lang="en-US" sz="3600" dirty="0">
                <a:ea typeface="Cambria" charset="0"/>
                <a:cs typeface="Cambria" charset="0"/>
              </a:rPr>
              <a:t>exceeding the power bound</a:t>
            </a: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13</a:t>
            </a:fld>
            <a:endParaRPr lang="en-US" dirty="0">
              <a:solidFill>
                <a:srgbClr val="FEC309"/>
              </a:solidFill>
            </a:endParaRPr>
          </a:p>
        </p:txBody>
      </p:sp>
      <p:pic>
        <p:nvPicPr>
          <p:cNvPr id="26" name="Content Placeholder 4"/>
          <p:cNvPicPr>
            <a:picLocks noChangeAspect="1"/>
          </p:cNvPicPr>
          <p:nvPr/>
        </p:nvPicPr>
        <p:blipFill rotWithShape="1">
          <a:blip r:embed="rId3">
            <a:extLst>
              <a:ext uri="{28A0092B-C50C-407E-A947-70E740481C1C}">
                <a14:useLocalDpi xmlns:a14="http://schemas.microsoft.com/office/drawing/2010/main" val="0"/>
              </a:ext>
            </a:extLst>
          </a:blip>
          <a:srcRect t="18187" b="22769"/>
          <a:stretch/>
        </p:blipFill>
        <p:spPr>
          <a:xfrm>
            <a:off x="820242" y="4378333"/>
            <a:ext cx="11257579" cy="2953512"/>
          </a:xfrm>
          <a:prstGeom prst="rect">
            <a:avLst/>
          </a:prstGeom>
        </p:spPr>
      </p:pic>
      <p:sp>
        <p:nvSpPr>
          <p:cNvPr id="27" name="Rectangle 26"/>
          <p:cNvSpPr/>
          <p:nvPr/>
        </p:nvSpPr>
        <p:spPr>
          <a:xfrm>
            <a:off x="1454640" y="4579384"/>
            <a:ext cx="464861" cy="247495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8" name="TextBox 27"/>
          <p:cNvSpPr txBox="1"/>
          <p:nvPr/>
        </p:nvSpPr>
        <p:spPr>
          <a:xfrm>
            <a:off x="-145584" y="9988807"/>
            <a:ext cx="4648200" cy="400110"/>
          </a:xfrm>
          <a:prstGeom prst="rect">
            <a:avLst/>
          </a:prstGeom>
          <a:noFill/>
        </p:spPr>
        <p:txBody>
          <a:bodyPr wrap="square" rtlCol="0">
            <a:spAutoFit/>
          </a:bodyPr>
          <a:lstStyle/>
          <a:p>
            <a:r>
              <a:rPr lang="en-US" sz="2000" dirty="0" smtClean="0">
                <a:solidFill>
                  <a:schemeClr val="bg1"/>
                </a:solidFill>
              </a:rPr>
              <a:t>c/o T </a:t>
            </a:r>
            <a:r>
              <a:rPr lang="en-US" sz="2000" dirty="0" err="1" smtClean="0">
                <a:solidFill>
                  <a:schemeClr val="bg1"/>
                </a:solidFill>
              </a:rPr>
              <a:t>Patki</a:t>
            </a:r>
            <a:endParaRPr lang="en-US" sz="2000" dirty="0">
              <a:solidFill>
                <a:schemeClr val="bg1"/>
              </a:solidFill>
            </a:endParaRPr>
          </a:p>
        </p:txBody>
      </p:sp>
      <p:sp>
        <p:nvSpPr>
          <p:cNvPr id="29" name="Rectangle 28"/>
          <p:cNvSpPr/>
          <p:nvPr/>
        </p:nvSpPr>
        <p:spPr>
          <a:xfrm>
            <a:off x="6183569" y="4707971"/>
            <a:ext cx="5097510" cy="751665"/>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Rectangle 15"/>
          <p:cNvSpPr/>
          <p:nvPr/>
        </p:nvSpPr>
        <p:spPr>
          <a:xfrm>
            <a:off x="2269365" y="4534041"/>
            <a:ext cx="9253728" cy="18288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6" name="Straight Connector 5"/>
          <p:cNvCxnSpPr/>
          <p:nvPr/>
        </p:nvCxnSpPr>
        <p:spPr>
          <a:xfrm>
            <a:off x="2269365" y="5648759"/>
            <a:ext cx="9326880" cy="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503018" y="5424087"/>
            <a:ext cx="548640" cy="461665"/>
          </a:xfrm>
          <a:prstGeom prst="rect">
            <a:avLst/>
          </a:prstGeom>
          <a:noFill/>
          <a:ln>
            <a:noFill/>
          </a:ln>
        </p:spPr>
        <p:txBody>
          <a:bodyPr wrap="square" rtlCol="0">
            <a:spAutoFit/>
          </a:bodyPr>
          <a:lstStyle/>
          <a:p>
            <a:r>
              <a:rPr lang="en-US" sz="2400" dirty="0" smtClean="0"/>
              <a:t>20</a:t>
            </a:r>
            <a:endParaRPr lang="en-US" sz="2400" dirty="0"/>
          </a:p>
        </p:txBody>
      </p:sp>
      <p:sp>
        <p:nvSpPr>
          <p:cNvPr id="21" name="TextBox 20"/>
          <p:cNvSpPr txBox="1"/>
          <p:nvPr/>
        </p:nvSpPr>
        <p:spPr>
          <a:xfrm>
            <a:off x="11737369" y="5343432"/>
            <a:ext cx="2795910" cy="646331"/>
          </a:xfrm>
          <a:prstGeom prst="rect">
            <a:avLst/>
          </a:prstGeom>
          <a:noFill/>
        </p:spPr>
        <p:txBody>
          <a:bodyPr wrap="square" rtlCol="0">
            <a:spAutoFit/>
          </a:bodyPr>
          <a:lstStyle/>
          <a:p>
            <a:r>
              <a:rPr lang="en-US" sz="3600" smtClean="0"/>
              <a:t>1 EF, “usable”</a:t>
            </a:r>
            <a:endParaRPr lang="en-US" sz="3600" dirty="0"/>
          </a:p>
        </p:txBody>
      </p:sp>
      <p:sp>
        <p:nvSpPr>
          <p:cNvPr id="18" name="TextBox 17"/>
          <p:cNvSpPr txBox="1"/>
          <p:nvPr/>
        </p:nvSpPr>
        <p:spPr>
          <a:xfrm>
            <a:off x="6434979" y="7297851"/>
            <a:ext cx="1358900" cy="487954"/>
          </a:xfrm>
          <a:prstGeom prst="rect">
            <a:avLst/>
          </a:prstGeom>
          <a:noFill/>
        </p:spPr>
        <p:txBody>
          <a:bodyPr wrap="square" rtlCol="0">
            <a:spAutoFit/>
          </a:bodyPr>
          <a:lstStyle/>
          <a:p>
            <a:pPr algn="ctr"/>
            <a:r>
              <a:rPr lang="en-US" smtClean="0"/>
              <a:t>Time</a:t>
            </a:r>
            <a:endParaRPr lang="en-US"/>
          </a:p>
        </p:txBody>
      </p:sp>
      <p:sp>
        <p:nvSpPr>
          <p:cNvPr id="19" name="Rectangle 18"/>
          <p:cNvSpPr/>
          <p:nvPr/>
        </p:nvSpPr>
        <p:spPr>
          <a:xfrm>
            <a:off x="3582994" y="4726723"/>
            <a:ext cx="2273626" cy="40696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solidFill>
                <a:schemeClr val="tx1"/>
              </a:solidFill>
            </a:endParaRPr>
          </a:p>
        </p:txBody>
      </p:sp>
      <p:sp>
        <p:nvSpPr>
          <p:cNvPr id="22" name="Rectangle 21"/>
          <p:cNvSpPr/>
          <p:nvPr/>
        </p:nvSpPr>
        <p:spPr>
          <a:xfrm>
            <a:off x="3248228" y="4785615"/>
            <a:ext cx="356174" cy="16348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 name="TextBox 16"/>
          <p:cNvSpPr txBox="1"/>
          <p:nvPr/>
        </p:nvSpPr>
        <p:spPr>
          <a:xfrm>
            <a:off x="1478711" y="4486088"/>
            <a:ext cx="548640" cy="461665"/>
          </a:xfrm>
          <a:prstGeom prst="rect">
            <a:avLst/>
          </a:prstGeom>
          <a:noFill/>
          <a:ln>
            <a:noFill/>
          </a:ln>
        </p:spPr>
        <p:txBody>
          <a:bodyPr wrap="square" rtlCol="0">
            <a:spAutoFit/>
          </a:bodyPr>
          <a:lstStyle/>
          <a:p>
            <a:pPr algn="ctr"/>
            <a:r>
              <a:rPr lang="en-US" sz="2400" dirty="0" smtClean="0"/>
              <a:t>?</a:t>
            </a:r>
            <a:endParaRPr lang="en-US" sz="2400" dirty="0"/>
          </a:p>
        </p:txBody>
      </p:sp>
    </p:spTree>
    <p:extLst>
      <p:ext uri="{BB962C8B-B14F-4D97-AF65-F5344CB8AC3E}">
        <p14:creationId xmlns:p14="http://schemas.microsoft.com/office/powerpoint/2010/main" val="1837145040"/>
      </p:ext>
    </p:extLst>
  </p:cSld>
  <p:clrMapOvr>
    <a:masterClrMapping/>
  </p:clrMapOvr>
  <mc:AlternateContent xmlns:mc="http://schemas.openxmlformats.org/markup-compatibility/2006" xmlns:p14="http://schemas.microsoft.com/office/powerpoint/2010/main">
    <mc:Choice Requires="p14">
      <p:transition spd="slow" p14:dur="2000" advTm="29163"/>
    </mc:Choice>
    <mc:Fallback xmlns="">
      <p:transition spd="slow" advTm="29163"/>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Outline	</a:t>
            </a:r>
            <a:endParaRPr lang="en-US" dirty="0"/>
          </a:p>
        </p:txBody>
      </p:sp>
      <p:sp>
        <p:nvSpPr>
          <p:cNvPr id="3" name="Content Placeholder 2"/>
          <p:cNvSpPr>
            <a:spLocks noGrp="1"/>
          </p:cNvSpPr>
          <p:nvPr>
            <p:ph idx="1"/>
          </p:nvPr>
        </p:nvSpPr>
        <p:spPr/>
        <p:txBody>
          <a:bodyPr>
            <a:normAutofit/>
          </a:bodyPr>
          <a:lstStyle/>
          <a:p>
            <a:r>
              <a:rPr lang="en-US" sz="4600" dirty="0" smtClean="0">
                <a:solidFill>
                  <a:schemeClr val="bg1">
                    <a:lumMod val="85000"/>
                  </a:schemeClr>
                </a:solidFill>
                <a:ea typeface="Cambria" charset="0"/>
                <a:cs typeface="Cambria" charset="0"/>
              </a:rPr>
              <a:t>Motivation &amp; Background</a:t>
            </a:r>
          </a:p>
          <a:p>
            <a:r>
              <a:rPr lang="en-US" dirty="0" smtClean="0">
                <a:ea typeface="Cambria" charset="0"/>
                <a:cs typeface="Cambria" charset="0"/>
              </a:rPr>
              <a:t>Energy-Efficient Techniques for HPC</a:t>
            </a:r>
          </a:p>
          <a:p>
            <a:r>
              <a:rPr lang="en-US" dirty="0" smtClean="0">
                <a:solidFill>
                  <a:schemeClr val="bg1">
                    <a:lumMod val="85000"/>
                  </a:schemeClr>
                </a:solidFill>
                <a:ea typeface="Cambria" charset="0"/>
                <a:cs typeface="Cambria" charset="0"/>
              </a:rPr>
              <a:t>Power-Constrained Techniques for HPC</a:t>
            </a:r>
            <a:endParaRPr lang="en-US" sz="4600" dirty="0" smtClean="0">
              <a:solidFill>
                <a:schemeClr val="bg1">
                  <a:lumMod val="85000"/>
                </a:schemeClr>
              </a:solidFill>
              <a:ea typeface="Cambria" charset="0"/>
              <a:cs typeface="Cambria" charset="0"/>
            </a:endParaRPr>
          </a:p>
          <a:p>
            <a:r>
              <a:rPr lang="en-US" dirty="0" smtClean="0">
                <a:solidFill>
                  <a:schemeClr val="bg1">
                    <a:lumMod val="85000"/>
                  </a:schemeClr>
                </a:solidFill>
                <a:ea typeface="Cambria" charset="0"/>
                <a:cs typeface="Cambria" charset="0"/>
              </a:rPr>
              <a:t>Scientific </a:t>
            </a:r>
            <a:r>
              <a:rPr lang="en-US" dirty="0">
                <a:solidFill>
                  <a:schemeClr val="bg1">
                    <a:lumMod val="85000"/>
                  </a:schemeClr>
                </a:solidFill>
                <a:ea typeface="Cambria" charset="0"/>
                <a:cs typeface="Cambria" charset="0"/>
              </a:rPr>
              <a:t>Visualization</a:t>
            </a:r>
          </a:p>
          <a:p>
            <a:r>
              <a:rPr lang="en-US" dirty="0">
                <a:solidFill>
                  <a:schemeClr val="bg1">
                    <a:lumMod val="85000"/>
                  </a:schemeClr>
                </a:solidFill>
                <a:ea typeface="Cambria" charset="0"/>
                <a:cs typeface="Cambria" charset="0"/>
              </a:rPr>
              <a:t>Power-Aware Visualization &amp; Future Work</a:t>
            </a: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14</a:t>
            </a:fld>
            <a:endParaRPr lang="en-US" dirty="0">
              <a:solidFill>
                <a:srgbClr val="FEC309"/>
              </a:solidFill>
            </a:endParaRPr>
          </a:p>
        </p:txBody>
      </p:sp>
    </p:spTree>
    <p:extLst>
      <p:ext uri="{BB962C8B-B14F-4D97-AF65-F5344CB8AC3E}">
        <p14:creationId xmlns:p14="http://schemas.microsoft.com/office/powerpoint/2010/main" val="1171911136"/>
      </p:ext>
    </p:extLst>
  </p:cSld>
  <p:clrMapOvr>
    <a:masterClrMapping/>
  </p:clrMapOvr>
  <mc:AlternateContent xmlns:mc="http://schemas.openxmlformats.org/markup-compatibility/2006" xmlns:p14="http://schemas.microsoft.com/office/powerpoint/2010/main">
    <mc:Choice Requires="p14">
      <p:transition spd="slow" p14:dur="2000" advTm="1890"/>
    </mc:Choice>
    <mc:Fallback xmlns="">
      <p:transition spd="slow" advTm="189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Energy </a:t>
            </a:r>
            <a:r>
              <a:rPr lang="en-US" dirty="0"/>
              <a:t>E</a:t>
            </a:r>
            <a:r>
              <a:rPr lang="en-US" dirty="0" smtClean="0"/>
              <a:t>fficiency?</a:t>
            </a:r>
            <a:endParaRPr lang="en-US" dirty="0"/>
          </a:p>
        </p:txBody>
      </p:sp>
      <p:sp>
        <p:nvSpPr>
          <p:cNvPr id="3" name="Content Placeholder 2"/>
          <p:cNvSpPr>
            <a:spLocks noGrp="1"/>
          </p:cNvSpPr>
          <p:nvPr>
            <p:ph idx="1"/>
          </p:nvPr>
        </p:nvSpPr>
        <p:spPr/>
        <p:txBody>
          <a:bodyPr>
            <a:normAutofit/>
          </a:bodyPr>
          <a:lstStyle/>
          <a:p>
            <a:r>
              <a:rPr lang="en-US" b="1" dirty="0" smtClean="0"/>
              <a:t>Goal</a:t>
            </a:r>
            <a:r>
              <a:rPr lang="en-US" dirty="0" smtClean="0"/>
              <a:t>: Use less energy to reach solution</a:t>
            </a:r>
          </a:p>
          <a:p>
            <a:pPr lvl="1"/>
            <a:r>
              <a:rPr lang="en-US" dirty="0" smtClean="0"/>
              <a:t>i.e., reduce costs</a:t>
            </a:r>
          </a:p>
          <a:p>
            <a:pPr lvl="1"/>
            <a:endParaRPr lang="en-US" dirty="0" smtClean="0"/>
          </a:p>
          <a:p>
            <a:r>
              <a:rPr lang="en-US" b="1" dirty="0" smtClean="0"/>
              <a:t>How</a:t>
            </a:r>
            <a:r>
              <a:rPr lang="en-US" dirty="0" smtClean="0"/>
              <a:t>: Exploit parallel execution behaviors, slow processor down with little to no change in runtime</a:t>
            </a:r>
          </a:p>
        </p:txBody>
      </p:sp>
      <p:sp>
        <p:nvSpPr>
          <p:cNvPr id="4" name="Slide Number Placeholder 3"/>
          <p:cNvSpPr>
            <a:spLocks noGrp="1"/>
          </p:cNvSpPr>
          <p:nvPr>
            <p:ph type="sldNum" sz="quarter" idx="12"/>
          </p:nvPr>
        </p:nvSpPr>
        <p:spPr/>
        <p:txBody>
          <a:bodyPr/>
          <a:lstStyle/>
          <a:p>
            <a:fld id="{2066355A-084C-D24E-9AD2-7E4FC41EA627}" type="slidenum">
              <a:rPr lang="en-US" smtClean="0"/>
              <a:t>15</a:t>
            </a:fld>
            <a:endParaRPr lang="en-US"/>
          </a:p>
        </p:txBody>
      </p:sp>
    </p:spTree>
    <p:extLst>
      <p:ext uri="{BB962C8B-B14F-4D97-AF65-F5344CB8AC3E}">
        <p14:creationId xmlns:p14="http://schemas.microsoft.com/office/powerpoint/2010/main" val="680948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117265"/>
            <a:ext cx="12362688" cy="1526749"/>
          </a:xfrm>
        </p:spPr>
        <p:txBody>
          <a:bodyPr>
            <a:noAutofit/>
          </a:bodyPr>
          <a:lstStyle/>
          <a:p>
            <a:r>
              <a:rPr lang="en-US" sz="5300" dirty="0" smtClean="0"/>
              <a:t>Load Imbalances Create a Performance Challenge</a:t>
            </a:r>
            <a:endParaRPr lang="en-US" sz="5300" dirty="0"/>
          </a:p>
        </p:txBody>
      </p:sp>
      <p:sp>
        <p:nvSpPr>
          <p:cNvPr id="6" name="Content Placeholder 5"/>
          <p:cNvSpPr>
            <a:spLocks noGrp="1"/>
          </p:cNvSpPr>
          <p:nvPr>
            <p:ph idx="1"/>
          </p:nvPr>
        </p:nvSpPr>
        <p:spPr/>
        <p:txBody>
          <a:bodyPr>
            <a:normAutofit lnSpcReduction="10000"/>
          </a:bodyPr>
          <a:lstStyle/>
          <a:p>
            <a:r>
              <a:rPr lang="en-US" dirty="0" smtClean="0"/>
              <a:t>Massively-distributed bulk-synchronous applications</a:t>
            </a:r>
          </a:p>
          <a:p>
            <a:r>
              <a:rPr lang="en-US" dirty="0" smtClean="0"/>
              <a:t>Global synchronization barriers at computation milestones </a:t>
            </a:r>
          </a:p>
          <a:p>
            <a:r>
              <a:rPr lang="en-US" dirty="0" smtClean="0"/>
              <a:t>Performance determined by last processor to arrive at the barrier</a:t>
            </a:r>
          </a:p>
          <a:p>
            <a:pPr lvl="1"/>
            <a:r>
              <a:rPr lang="en-US" dirty="0" smtClean="0"/>
              <a:t>Speed up slower processors</a:t>
            </a:r>
          </a:p>
          <a:p>
            <a:pPr lvl="1"/>
            <a:r>
              <a:rPr lang="en-US" dirty="0" smtClean="0"/>
              <a:t>Slow down processors with slack                                          (i.e., waiting on dependencies)</a:t>
            </a:r>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t>16</a:t>
            </a:fld>
            <a:endParaRPr lang="en-US"/>
          </a:p>
        </p:txBody>
      </p:sp>
      <p:pic>
        <p:nvPicPr>
          <p:cNvPr id="8" name="Picture 7" descr="bulksync_min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3946" y="4866640"/>
            <a:ext cx="5315712" cy="2639568"/>
          </a:xfrm>
          <a:prstGeom prst="rect">
            <a:avLst/>
          </a:prstGeom>
        </p:spPr>
      </p:pic>
      <p:cxnSp>
        <p:nvCxnSpPr>
          <p:cNvPr id="7" name="Straight Arrow Connector 6"/>
          <p:cNvCxnSpPr/>
          <p:nvPr/>
        </p:nvCxnSpPr>
        <p:spPr>
          <a:xfrm flipH="1">
            <a:off x="12624599" y="5061857"/>
            <a:ext cx="1085850"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11503370" y="6063343"/>
            <a:ext cx="1005840"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10327713" y="5589814"/>
            <a:ext cx="1085850"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9152056" y="6618514"/>
            <a:ext cx="1085850"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12588521" y="5061857"/>
            <a:ext cx="3275" cy="1024128"/>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10294910" y="5594386"/>
            <a:ext cx="3275" cy="1024128"/>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11453530" y="5572397"/>
            <a:ext cx="2867" cy="54864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91844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144379"/>
            <a:ext cx="12568428" cy="1355237"/>
          </a:xfrm>
        </p:spPr>
        <p:txBody>
          <a:bodyPr>
            <a:noAutofit/>
          </a:bodyPr>
          <a:lstStyle/>
          <a:p>
            <a:r>
              <a:rPr lang="en-US" sz="5500" dirty="0" smtClean="0"/>
              <a:t>Power Saving Technique:</a:t>
            </a:r>
            <a:br>
              <a:rPr lang="en-US" sz="5500" dirty="0" smtClean="0"/>
            </a:br>
            <a:r>
              <a:rPr lang="en-US" sz="5500" dirty="0" smtClean="0"/>
              <a:t>Reduce CPU Frequency (DVFS)</a:t>
            </a:r>
            <a:endParaRPr lang="en-US" sz="5500" dirty="0"/>
          </a:p>
        </p:txBody>
      </p:sp>
      <p:sp>
        <p:nvSpPr>
          <p:cNvPr id="3" name="Content Placeholder 2"/>
          <p:cNvSpPr>
            <a:spLocks noGrp="1"/>
          </p:cNvSpPr>
          <p:nvPr>
            <p:ph idx="1"/>
          </p:nvPr>
        </p:nvSpPr>
        <p:spPr/>
        <p:txBody>
          <a:bodyPr>
            <a:normAutofit fontScale="92500" lnSpcReduction="10000"/>
          </a:bodyPr>
          <a:lstStyle/>
          <a:p>
            <a:r>
              <a:rPr lang="en-US" b="1" dirty="0" smtClean="0">
                <a:ea typeface="Cambria" charset="0"/>
                <a:cs typeface="Cambria" charset="0"/>
              </a:rPr>
              <a:t>Outcome</a:t>
            </a:r>
            <a:r>
              <a:rPr lang="en-US" dirty="0" smtClean="0">
                <a:ea typeface="Cambria" charset="0"/>
                <a:cs typeface="Cambria" charset="0"/>
              </a:rPr>
              <a:t>: Takes longer to run, but uses less power</a:t>
            </a:r>
            <a:endParaRPr lang="en-US" b="1" dirty="0" smtClean="0">
              <a:ea typeface="Cambria" charset="0"/>
              <a:cs typeface="Cambria" charset="0"/>
            </a:endParaRPr>
          </a:p>
          <a:p>
            <a:r>
              <a:rPr lang="en-US" b="1" dirty="0" smtClean="0">
                <a:ea typeface="Cambria" charset="0"/>
                <a:cs typeface="Cambria" charset="0"/>
              </a:rPr>
              <a:t>Why</a:t>
            </a:r>
            <a:r>
              <a:rPr lang="en-US" dirty="0" smtClean="0">
                <a:ea typeface="Cambria" charset="0"/>
                <a:cs typeface="Cambria" charset="0"/>
              </a:rPr>
              <a:t>: </a:t>
            </a:r>
            <a:r>
              <a:rPr lang="en-US" u="sng" dirty="0" smtClean="0">
                <a:ea typeface="Cambria" charset="0"/>
                <a:cs typeface="Cambria" charset="0"/>
              </a:rPr>
              <a:t>Non-linear</a:t>
            </a:r>
            <a:r>
              <a:rPr lang="en-US" dirty="0" smtClean="0">
                <a:ea typeface="Cambria" charset="0"/>
                <a:cs typeface="Cambria" charset="0"/>
              </a:rPr>
              <a:t> relationship between frequency and power </a:t>
            </a:r>
            <a:r>
              <a:rPr lang="en-US" dirty="0" smtClean="0">
                <a:ea typeface="Cambria" charset="0"/>
                <a:cs typeface="Cambria" charset="0"/>
                <a:sym typeface="Wingdings"/>
              </a:rPr>
              <a:t> </a:t>
            </a:r>
            <a:endParaRPr lang="en-US" dirty="0" smtClean="0">
              <a:ea typeface="Cambria" charset="0"/>
              <a:cs typeface="Cambria" charset="0"/>
            </a:endParaRPr>
          </a:p>
          <a:p>
            <a:pPr lvl="1"/>
            <a:r>
              <a:rPr lang="en-US" dirty="0" smtClean="0">
                <a:ea typeface="Cambria" charset="0"/>
                <a:cs typeface="Cambria" charset="0"/>
              </a:rPr>
              <a:t>Reduced clock frequency results in less power consumption</a:t>
            </a:r>
          </a:p>
          <a:p>
            <a:pPr lvl="1"/>
            <a:r>
              <a:rPr lang="en-US" dirty="0" smtClean="0">
                <a:ea typeface="Cambria" charset="0"/>
                <a:cs typeface="Cambria" charset="0"/>
              </a:rPr>
              <a:t>but, subcomponents still consume power at the same rate</a:t>
            </a:r>
          </a:p>
          <a:p>
            <a:pPr marL="0" indent="0">
              <a:buNone/>
            </a:pPr>
            <a:r>
              <a:rPr lang="en-US" dirty="0" smtClean="0">
                <a:solidFill>
                  <a:srgbClr val="00B050"/>
                </a:solidFill>
                <a:ea typeface="Cambria" charset="0"/>
                <a:cs typeface="Cambria" charset="0"/>
                <a:sym typeface="Wingdings"/>
              </a:rPr>
              <a:t>✔</a:t>
            </a:r>
            <a:r>
              <a:rPr lang="en-US" dirty="0" smtClean="0">
                <a:ea typeface="Cambria" charset="0"/>
                <a:cs typeface="Cambria" charset="0"/>
                <a:sym typeface="Wingdings"/>
              </a:rPr>
              <a:t> Will lead to power savings</a:t>
            </a:r>
          </a:p>
          <a:p>
            <a:pPr marL="0" indent="0">
              <a:buNone/>
            </a:pPr>
            <a:r>
              <a:rPr lang="en-US" dirty="0" smtClean="0">
                <a:solidFill>
                  <a:srgbClr val="FFC307"/>
                </a:solidFill>
                <a:ea typeface="Cambria" charset="0"/>
                <a:cs typeface="Cambria" charset="0"/>
                <a:sym typeface="Wingdings"/>
              </a:rPr>
              <a:t>✔</a:t>
            </a:r>
            <a:r>
              <a:rPr lang="en-US" dirty="0" smtClean="0">
                <a:ea typeface="Cambria" charset="0"/>
                <a:cs typeface="Cambria" charset="0"/>
                <a:sym typeface="Wingdings"/>
              </a:rPr>
              <a:t> May lead to energy savings, may not</a:t>
            </a:r>
          </a:p>
          <a:p>
            <a:pPr marL="0" indent="0">
              <a:buNone/>
            </a:pPr>
            <a:r>
              <a:rPr lang="en-US" dirty="0" smtClean="0">
                <a:solidFill>
                  <a:srgbClr val="FF0000"/>
                </a:solidFill>
                <a:ea typeface="Cambria" charset="0"/>
                <a:cs typeface="Cambria" charset="0"/>
                <a:sym typeface="Wingdings"/>
              </a:rPr>
              <a:t>✖</a:t>
            </a:r>
            <a:r>
              <a:rPr lang="en-US" dirty="0" smtClean="0">
                <a:ea typeface="Cambria" charset="0"/>
                <a:cs typeface="Cambria" charset="0"/>
                <a:sym typeface="Wingdings"/>
              </a:rPr>
              <a:t> Does not guarantee a specific power consumption</a:t>
            </a:r>
            <a:endParaRPr lang="en-US" dirty="0">
              <a:ea typeface="Cambria" charset="0"/>
              <a:cs typeface="Cambria" charset="0"/>
              <a:sym typeface="Wingdings"/>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pPr/>
              <a:t>17</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3181222" y="3264919"/>
                <a:ext cx="1933074"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𝑃</m:t>
                      </m:r>
                      <m:r>
                        <a:rPr lang="en-US" sz="3600" b="0" i="1" smtClean="0">
                          <a:latin typeface="Cambria Math" charset="0"/>
                          <a:ea typeface="Cambria Math" charset="0"/>
                          <a:cs typeface="Cambria Math" charset="0"/>
                        </a:rPr>
                        <m:t>∝</m:t>
                      </m:r>
                      <m:sSup>
                        <m:sSupPr>
                          <m:ctrlPr>
                            <a:rPr lang="en-US" sz="3600" b="0" i="1" smtClean="0">
                              <a:latin typeface="Cambria Math" charset="0"/>
                              <a:ea typeface="Cambria Math" charset="0"/>
                              <a:cs typeface="Cambria Math" charset="0"/>
                            </a:rPr>
                          </m:ctrlPr>
                        </m:sSupPr>
                        <m:e>
                          <m:r>
                            <a:rPr lang="en-US" sz="3600" b="0" i="1" smtClean="0">
                              <a:latin typeface="Cambria Math" charset="0"/>
                              <a:ea typeface="Cambria Math" charset="0"/>
                              <a:cs typeface="Cambria Math" charset="0"/>
                            </a:rPr>
                            <m:t>𝑓</m:t>
                          </m:r>
                        </m:e>
                        <m:sup>
                          <m:r>
                            <a:rPr lang="en-US" sz="3600" b="0" i="1" smtClean="0">
                              <a:latin typeface="Cambria Math" charset="0"/>
                              <a:ea typeface="Cambria Math" charset="0"/>
                              <a:cs typeface="Cambria Math" charset="0"/>
                            </a:rPr>
                            <m:t>3</m:t>
                          </m:r>
                        </m:sup>
                      </m:sSup>
                    </m:oMath>
                  </m:oMathPara>
                </a14:m>
                <a:endParaRPr lang="en-US" sz="3600" dirty="0"/>
              </a:p>
            </p:txBody>
          </p:sp>
        </mc:Choice>
        <mc:Fallback xmlns="">
          <p:sp>
            <p:nvSpPr>
              <p:cNvPr id="6" name="TextBox 5"/>
              <p:cNvSpPr txBox="1">
                <a:spLocks noRot="1" noChangeAspect="1" noMove="1" noResize="1" noEditPoints="1" noAdjustHandles="1" noChangeArrowheads="1" noChangeShapeType="1" noTextEdit="1"/>
              </p:cNvSpPr>
              <p:nvPr/>
            </p:nvSpPr>
            <p:spPr>
              <a:xfrm>
                <a:off x="3181222" y="3264919"/>
                <a:ext cx="1933074" cy="553998"/>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74112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767020" y="7436380"/>
            <a:ext cx="3566160" cy="770022"/>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Performance Under DVFS</a:t>
            </a:r>
            <a:endParaRPr lang="en-US" dirty="0"/>
          </a:p>
        </p:txBody>
      </p:sp>
      <p:sp>
        <p:nvSpPr>
          <p:cNvPr id="3" name="Content Placeholder 2"/>
          <p:cNvSpPr>
            <a:spLocks noGrp="1"/>
          </p:cNvSpPr>
          <p:nvPr>
            <p:ph sz="half" idx="1"/>
          </p:nvPr>
        </p:nvSpPr>
        <p:spPr/>
        <p:txBody>
          <a:bodyPr/>
          <a:lstStyle/>
          <a:p>
            <a:r>
              <a:rPr lang="en-US" dirty="0" smtClean="0"/>
              <a:t>Trade-offs between energy savings and runtime are dependent on application bottlenecks</a:t>
            </a:r>
          </a:p>
          <a:p>
            <a:r>
              <a:rPr lang="en-US" dirty="0" smtClean="0"/>
              <a:t>DVFS typically only impacts the processor and private caches</a:t>
            </a:r>
          </a:p>
        </p:txBody>
      </p:sp>
      <p:sp>
        <p:nvSpPr>
          <p:cNvPr id="5" name="Slide Number Placeholder 4"/>
          <p:cNvSpPr>
            <a:spLocks noGrp="1"/>
          </p:cNvSpPr>
          <p:nvPr>
            <p:ph type="sldNum" sz="quarter" idx="12"/>
          </p:nvPr>
        </p:nvSpPr>
        <p:spPr/>
        <p:txBody>
          <a:bodyPr/>
          <a:lstStyle/>
          <a:p>
            <a:fld id="{2066355A-084C-D24E-9AD2-7E4FC41EA627}" type="slidenum">
              <a:rPr lang="en-US" smtClean="0"/>
              <a:pPr/>
              <a:t>18</a:t>
            </a:fld>
            <a:endParaRPr lang="en-US" dirty="0"/>
          </a:p>
        </p:txBody>
      </p:sp>
      <p:pic>
        <p:nvPicPr>
          <p:cNvPr id="17" name="Picture 16" descr="scaled-benchmarks-label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5448" y="1307592"/>
            <a:ext cx="5791200" cy="5791200"/>
          </a:xfrm>
          <a:prstGeom prst="rect">
            <a:avLst/>
          </a:prstGeom>
        </p:spPr>
      </p:pic>
      <p:pic>
        <p:nvPicPr>
          <p:cNvPr id="15" name="Picture 14" descr="benchmark_legend_vertical.pdf"/>
          <p:cNvPicPr>
            <a:picLocks noChangeAspect="1"/>
          </p:cNvPicPr>
          <p:nvPr/>
        </p:nvPicPr>
        <p:blipFill rotWithShape="1">
          <a:blip r:embed="rId4">
            <a:extLst>
              <a:ext uri="{28A0092B-C50C-407E-A947-70E740481C1C}">
                <a14:useLocalDpi xmlns:a14="http://schemas.microsoft.com/office/drawing/2010/main" val="0"/>
              </a:ext>
            </a:extLst>
          </a:blip>
          <a:srcRect l="33518" t="43202" r="27227" b="42505"/>
          <a:stretch/>
        </p:blipFill>
        <p:spPr>
          <a:xfrm>
            <a:off x="7775448" y="6934200"/>
            <a:ext cx="3557732" cy="1295400"/>
          </a:xfrm>
          <a:prstGeom prst="rect">
            <a:avLst/>
          </a:prstGeom>
        </p:spPr>
      </p:pic>
      <p:sp>
        <p:nvSpPr>
          <p:cNvPr id="7" name="TextBox 6"/>
          <p:cNvSpPr txBox="1"/>
          <p:nvPr/>
        </p:nvSpPr>
        <p:spPr>
          <a:xfrm>
            <a:off x="8065008" y="6983828"/>
            <a:ext cx="3268172" cy="640080"/>
          </a:xfrm>
          <a:prstGeom prst="rect">
            <a:avLst/>
          </a:prstGeom>
          <a:solidFill>
            <a:schemeClr val="bg1"/>
          </a:solidFill>
        </p:spPr>
        <p:txBody>
          <a:bodyPr wrap="square" rtlCol="0">
            <a:spAutoFit/>
          </a:bodyPr>
          <a:lstStyle/>
          <a:p>
            <a:r>
              <a:rPr lang="en-US" dirty="0" smtClean="0"/>
              <a:t>Compute-bound</a:t>
            </a:r>
            <a:endParaRPr lang="en-US" dirty="0"/>
          </a:p>
        </p:txBody>
      </p:sp>
      <p:sp>
        <p:nvSpPr>
          <p:cNvPr id="14" name="TextBox 13"/>
          <p:cNvSpPr txBox="1"/>
          <p:nvPr/>
        </p:nvSpPr>
        <p:spPr>
          <a:xfrm>
            <a:off x="8065008" y="7575306"/>
            <a:ext cx="3268172" cy="640080"/>
          </a:xfrm>
          <a:prstGeom prst="rect">
            <a:avLst/>
          </a:prstGeom>
          <a:solidFill>
            <a:schemeClr val="bg1"/>
          </a:solidFill>
        </p:spPr>
        <p:txBody>
          <a:bodyPr wrap="square" rtlCol="0">
            <a:spAutoFit/>
          </a:bodyPr>
          <a:lstStyle/>
          <a:p>
            <a:r>
              <a:rPr lang="en-US" dirty="0" smtClean="0"/>
              <a:t>Memory/IO-bound</a:t>
            </a:r>
            <a:endParaRPr lang="en-US" dirty="0"/>
          </a:p>
        </p:txBody>
      </p:sp>
    </p:spTree>
    <p:extLst>
      <p:ext uri="{BB962C8B-B14F-4D97-AF65-F5344CB8AC3E}">
        <p14:creationId xmlns:p14="http://schemas.microsoft.com/office/powerpoint/2010/main" val="1384860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Overview	</a:t>
            </a:r>
            <a:endParaRPr lang="en-US" dirty="0"/>
          </a:p>
        </p:txBody>
      </p:sp>
      <p:sp>
        <p:nvSpPr>
          <p:cNvPr id="3" name="Content Placeholder 2"/>
          <p:cNvSpPr>
            <a:spLocks noGrp="1"/>
          </p:cNvSpPr>
          <p:nvPr>
            <p:ph idx="1"/>
          </p:nvPr>
        </p:nvSpPr>
        <p:spPr/>
        <p:txBody>
          <a:bodyPr>
            <a:normAutofit/>
          </a:bodyPr>
          <a:lstStyle/>
          <a:p>
            <a:r>
              <a:rPr lang="en-US" b="1" u="sng" dirty="0"/>
              <a:t>Motivation</a:t>
            </a:r>
            <a:r>
              <a:rPr lang="en-US" dirty="0"/>
              <a:t>: Power is becoming a leading design constraint in HPC</a:t>
            </a:r>
          </a:p>
          <a:p>
            <a:pPr lvl="1"/>
            <a:r>
              <a:rPr lang="en-US" b="1" u="sng" dirty="0" smtClean="0"/>
              <a:t>Goal</a:t>
            </a:r>
            <a:r>
              <a:rPr lang="en-US" dirty="0" smtClean="0"/>
              <a:t>: </a:t>
            </a:r>
            <a:r>
              <a:rPr lang="en-US" dirty="0"/>
              <a:t>Save energy/</a:t>
            </a:r>
            <a:r>
              <a:rPr lang="en-US" dirty="0" smtClean="0"/>
              <a:t>power</a:t>
            </a:r>
          </a:p>
          <a:p>
            <a:r>
              <a:rPr lang="en-US" b="1" u="sng" dirty="0" smtClean="0"/>
              <a:t>Ideas</a:t>
            </a:r>
            <a:r>
              <a:rPr lang="en-US" dirty="0" smtClean="0"/>
              <a:t>: Reduce CPU clock frequency or place a power cap on the CPU</a:t>
            </a:r>
          </a:p>
          <a:p>
            <a:r>
              <a:rPr lang="en-US" b="1" u="sng" dirty="0" smtClean="0"/>
              <a:t>Proposition </a:t>
            </a:r>
            <a:r>
              <a:rPr lang="en-US" b="1" u="sng" dirty="0"/>
              <a:t>for users</a:t>
            </a:r>
            <a:r>
              <a:rPr lang="en-US" dirty="0"/>
              <a:t>: Run </a:t>
            </a:r>
            <a:r>
              <a:rPr lang="en-US" b="1" u="sng" dirty="0"/>
              <a:t>X%</a:t>
            </a:r>
            <a:r>
              <a:rPr lang="en-US" dirty="0"/>
              <a:t> slower, save </a:t>
            </a:r>
            <a:r>
              <a:rPr lang="en-US" b="1" u="sng" dirty="0"/>
              <a:t>Y%</a:t>
            </a:r>
            <a:r>
              <a:rPr lang="en-US" dirty="0"/>
              <a:t> in energy/</a:t>
            </a:r>
            <a:r>
              <a:rPr lang="en-US" dirty="0" smtClean="0"/>
              <a:t>power</a:t>
            </a: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1</a:t>
            </a:fld>
            <a:endParaRPr lang="en-US" dirty="0">
              <a:solidFill>
                <a:srgbClr val="FEC309"/>
              </a:solidFill>
            </a:endParaRPr>
          </a:p>
        </p:txBody>
      </p:sp>
    </p:spTree>
    <p:extLst>
      <p:ext uri="{BB962C8B-B14F-4D97-AF65-F5344CB8AC3E}">
        <p14:creationId xmlns:p14="http://schemas.microsoft.com/office/powerpoint/2010/main" val="3354908380"/>
      </p:ext>
    </p:extLst>
  </p:cSld>
  <p:clrMapOvr>
    <a:masterClrMapping/>
  </p:clrMapOvr>
  <mc:AlternateContent xmlns:mc="http://schemas.openxmlformats.org/markup-compatibility/2006" xmlns:p14="http://schemas.microsoft.com/office/powerpoint/2010/main">
    <mc:Choice Requires="p14">
      <p:transition spd="slow" p14:dur="2000" advTm="27047"/>
    </mc:Choice>
    <mc:Fallback xmlns="">
      <p:transition spd="slow" advTm="27047"/>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Energy-Efficient Approaches</a:t>
            </a:r>
            <a:endParaRPr lang="en-US" dirty="0"/>
          </a:p>
        </p:txBody>
      </p:sp>
      <p:sp>
        <p:nvSpPr>
          <p:cNvPr id="3" name="Content Placeholder 2"/>
          <p:cNvSpPr>
            <a:spLocks noGrp="1"/>
          </p:cNvSpPr>
          <p:nvPr>
            <p:ph idx="1"/>
          </p:nvPr>
        </p:nvSpPr>
        <p:spPr/>
        <p:txBody>
          <a:bodyPr>
            <a:normAutofit/>
          </a:bodyPr>
          <a:lstStyle/>
          <a:p>
            <a:r>
              <a:rPr lang="en-US" dirty="0" smtClean="0"/>
              <a:t>Offline Approaches</a:t>
            </a:r>
          </a:p>
          <a:p>
            <a:r>
              <a:rPr lang="en-US" dirty="0" smtClean="0"/>
              <a:t>Online Approaches</a:t>
            </a:r>
          </a:p>
          <a:p>
            <a:pPr lvl="1"/>
            <a:r>
              <a:rPr lang="en-US" dirty="0" smtClean="0"/>
              <a:t>Interval-Based</a:t>
            </a:r>
          </a:p>
          <a:p>
            <a:pPr lvl="1"/>
            <a:r>
              <a:rPr lang="en-US" dirty="0" smtClean="0"/>
              <a:t>Iteration-Based</a:t>
            </a:r>
          </a:p>
          <a:p>
            <a:pPr lvl="1"/>
            <a:r>
              <a:rPr lang="en-US" dirty="0" smtClean="0"/>
              <a:t>Slack-Based</a:t>
            </a:r>
          </a:p>
          <a:p>
            <a:endParaRPr lang="en-US" dirty="0" smtClean="0"/>
          </a:p>
        </p:txBody>
      </p:sp>
      <p:sp>
        <p:nvSpPr>
          <p:cNvPr id="4" name="Slide Number Placeholder 3"/>
          <p:cNvSpPr>
            <a:spLocks noGrp="1"/>
          </p:cNvSpPr>
          <p:nvPr>
            <p:ph type="sldNum" sz="quarter" idx="12"/>
          </p:nvPr>
        </p:nvSpPr>
        <p:spPr/>
        <p:txBody>
          <a:bodyPr/>
          <a:lstStyle/>
          <a:p>
            <a:fld id="{2066355A-084C-D24E-9AD2-7E4FC41EA627}" type="slidenum">
              <a:rPr lang="en-US" smtClean="0"/>
              <a:t>19</a:t>
            </a:fld>
            <a:endParaRPr lang="en-US"/>
          </a:p>
        </p:txBody>
      </p:sp>
    </p:spTree>
    <p:extLst>
      <p:ext uri="{BB962C8B-B14F-4D97-AF65-F5344CB8AC3E}">
        <p14:creationId xmlns:p14="http://schemas.microsoft.com/office/powerpoint/2010/main" val="4016424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Offline Approaches</a:t>
            </a:r>
            <a:endParaRPr lang="en-US" dirty="0"/>
          </a:p>
        </p:txBody>
      </p:sp>
      <p:sp>
        <p:nvSpPr>
          <p:cNvPr id="3" name="Content Placeholder 2"/>
          <p:cNvSpPr>
            <a:spLocks noGrp="1"/>
          </p:cNvSpPr>
          <p:nvPr>
            <p:ph idx="1"/>
          </p:nvPr>
        </p:nvSpPr>
        <p:spPr/>
        <p:txBody>
          <a:bodyPr/>
          <a:lstStyle/>
          <a:p>
            <a:r>
              <a:rPr lang="en-US" dirty="0" smtClean="0"/>
              <a:t>Necessary step to understand value proposition</a:t>
            </a:r>
          </a:p>
          <a:p>
            <a:r>
              <a:rPr lang="en-US" dirty="0" smtClean="0"/>
              <a:t>Approaches:</a:t>
            </a:r>
          </a:p>
          <a:p>
            <a:pPr lvl="1"/>
            <a:r>
              <a:rPr lang="en-US" dirty="0" smtClean="0"/>
              <a:t>Simple: Single CPU frequency per application</a:t>
            </a:r>
          </a:p>
          <a:p>
            <a:pPr lvl="1"/>
            <a:r>
              <a:rPr lang="en-US" dirty="0" smtClean="0"/>
              <a:t>Advanced: Multiple CPU frequencies per application</a:t>
            </a:r>
          </a:p>
          <a:p>
            <a:r>
              <a:rPr lang="en-US" dirty="0" smtClean="0"/>
              <a:t>High overhead in collecting energy profiles, not ideal for production</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2066355A-084C-D24E-9AD2-7E4FC41EA627}" type="slidenum">
              <a:rPr lang="en-US" smtClean="0"/>
              <a:pPr/>
              <a:t>20</a:t>
            </a:fld>
            <a:endParaRPr lang="en-US"/>
          </a:p>
        </p:txBody>
      </p:sp>
      <p:grpSp>
        <p:nvGrpSpPr>
          <p:cNvPr id="9" name="Group 8"/>
          <p:cNvGrpSpPr/>
          <p:nvPr/>
        </p:nvGrpSpPr>
        <p:grpSpPr>
          <a:xfrm>
            <a:off x="1878496" y="6670737"/>
            <a:ext cx="10873407" cy="1272211"/>
            <a:chOff x="800100" y="1920238"/>
            <a:chExt cx="10873407" cy="1272211"/>
          </a:xfrm>
        </p:grpSpPr>
        <p:sp>
          <p:nvSpPr>
            <p:cNvPr id="5" name="Rectangle 4"/>
            <p:cNvSpPr/>
            <p:nvPr/>
          </p:nvSpPr>
          <p:spPr>
            <a:xfrm>
              <a:off x="800100" y="1920240"/>
              <a:ext cx="2007705" cy="127220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Application</a:t>
              </a:r>
              <a:endParaRPr lang="en-US" dirty="0"/>
            </a:p>
          </p:txBody>
        </p:sp>
        <p:sp>
          <p:nvSpPr>
            <p:cNvPr id="6" name="Rectangle 5"/>
            <p:cNvSpPr/>
            <p:nvPr/>
          </p:nvSpPr>
          <p:spPr>
            <a:xfrm>
              <a:off x="3755334" y="1920239"/>
              <a:ext cx="2007705" cy="127220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Application “Phases”</a:t>
              </a:r>
              <a:endParaRPr lang="en-US" dirty="0"/>
            </a:p>
          </p:txBody>
        </p:sp>
        <p:sp>
          <p:nvSpPr>
            <p:cNvPr id="7" name="Rectangle 6"/>
            <p:cNvSpPr/>
            <p:nvPr/>
          </p:nvSpPr>
          <p:spPr>
            <a:xfrm>
              <a:off x="6710568" y="1920239"/>
              <a:ext cx="2007705" cy="127220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System Configuration</a:t>
              </a:r>
              <a:endParaRPr lang="en-US" dirty="0"/>
            </a:p>
          </p:txBody>
        </p:sp>
        <p:sp>
          <p:nvSpPr>
            <p:cNvPr id="8" name="Rectangle 7"/>
            <p:cNvSpPr/>
            <p:nvPr/>
          </p:nvSpPr>
          <p:spPr>
            <a:xfrm>
              <a:off x="2992839" y="1920240"/>
              <a:ext cx="548640" cy="89973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mtClean="0"/>
                <a:t>X</a:t>
              </a:r>
              <a:endParaRPr lang="en-US"/>
            </a:p>
          </p:txBody>
        </p:sp>
        <p:sp>
          <p:nvSpPr>
            <p:cNvPr id="10" name="Rectangle 9"/>
            <p:cNvSpPr/>
            <p:nvPr/>
          </p:nvSpPr>
          <p:spPr>
            <a:xfrm>
              <a:off x="5948073" y="1920239"/>
              <a:ext cx="548640" cy="8997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mtClean="0"/>
                <a:t>X</a:t>
              </a:r>
              <a:endParaRPr lang="en-US"/>
            </a:p>
          </p:txBody>
        </p:sp>
        <p:sp>
          <p:nvSpPr>
            <p:cNvPr id="11" name="Rectangle 10"/>
            <p:cNvSpPr/>
            <p:nvPr/>
          </p:nvSpPr>
          <p:spPr>
            <a:xfrm>
              <a:off x="9665802" y="1920238"/>
              <a:ext cx="2007705" cy="127220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Available CPU Frequencies</a:t>
              </a:r>
            </a:p>
          </p:txBody>
        </p:sp>
        <p:sp>
          <p:nvSpPr>
            <p:cNvPr id="12" name="Rectangle 11"/>
            <p:cNvSpPr/>
            <p:nvPr/>
          </p:nvSpPr>
          <p:spPr>
            <a:xfrm>
              <a:off x="8903307" y="1920238"/>
              <a:ext cx="548640" cy="89973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X</a:t>
              </a:r>
              <a:endParaRPr lang="en-US" dirty="0"/>
            </a:p>
          </p:txBody>
        </p:sp>
      </p:grpSp>
    </p:spTree>
    <p:extLst>
      <p:ext uri="{BB962C8B-B14F-4D97-AF65-F5344CB8AC3E}">
        <p14:creationId xmlns:p14="http://schemas.microsoft.com/office/powerpoint/2010/main" val="167983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p:spPr>
        <p:txBody>
          <a:bodyPr>
            <a:normAutofit/>
          </a:bodyPr>
          <a:lstStyle/>
          <a:p>
            <a:r>
              <a:rPr lang="en-US" dirty="0" smtClean="0"/>
              <a:t>Interval-Based Online Approaches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Energy-savings decisions are assessed at regular intervals of time</a:t>
            </a:r>
          </a:p>
          <a:p>
            <a:r>
              <a:rPr lang="en-US" dirty="0" smtClean="0"/>
              <a:t>Future decisions are based on execution behaviors of previous interval</a:t>
            </a:r>
          </a:p>
          <a:p>
            <a:r>
              <a:rPr lang="en-US" dirty="0" smtClean="0"/>
              <a:t>What metrics to use?</a:t>
            </a:r>
          </a:p>
          <a:p>
            <a:pPr lvl="1"/>
            <a:r>
              <a:rPr lang="en-US" dirty="0"/>
              <a:t>Instructions per </a:t>
            </a:r>
            <a:r>
              <a:rPr lang="en-US" dirty="0" smtClean="0"/>
              <a:t>cycle (IPC)</a:t>
            </a:r>
            <a:endParaRPr lang="en-US" dirty="0"/>
          </a:p>
          <a:p>
            <a:pPr lvl="1"/>
            <a:r>
              <a:rPr lang="en-US" dirty="0"/>
              <a:t>Misses per </a:t>
            </a:r>
            <a:r>
              <a:rPr lang="en-US" dirty="0" smtClean="0"/>
              <a:t>operation (MPO)</a:t>
            </a:r>
          </a:p>
          <a:p>
            <a:pPr lvl="1"/>
            <a:r>
              <a:rPr lang="en-US" dirty="0" smtClean="0"/>
              <a:t>Beta metric: intensity of off-chip accesses (all misses)</a:t>
            </a:r>
          </a:p>
          <a:p>
            <a:pPr lvl="1"/>
            <a:r>
              <a:rPr lang="en-US" dirty="0" smtClean="0"/>
              <a:t>Leading loads: memory-bound due to </a:t>
            </a:r>
            <a:r>
              <a:rPr lang="en-US" i="1" dirty="0" smtClean="0"/>
              <a:t>first</a:t>
            </a:r>
            <a:r>
              <a:rPr lang="en-US" dirty="0" smtClean="0"/>
              <a:t> miss</a:t>
            </a:r>
          </a:p>
        </p:txBody>
      </p:sp>
      <p:sp>
        <p:nvSpPr>
          <p:cNvPr id="4" name="Slide Number Placeholder 3"/>
          <p:cNvSpPr>
            <a:spLocks noGrp="1"/>
          </p:cNvSpPr>
          <p:nvPr>
            <p:ph type="sldNum" sz="quarter" idx="12"/>
          </p:nvPr>
        </p:nvSpPr>
        <p:spPr/>
        <p:txBody>
          <a:bodyPr/>
          <a:lstStyle/>
          <a:p>
            <a:fld id="{2066355A-084C-D24E-9AD2-7E4FC41EA627}" type="slidenum">
              <a:rPr lang="en-US" smtClean="0"/>
              <a:t>21</a:t>
            </a:fld>
            <a:endParaRPr lang="en-US"/>
          </a:p>
        </p:txBody>
      </p:sp>
      <p:sp>
        <p:nvSpPr>
          <p:cNvPr id="7" name="Rounded Rectangle 6"/>
          <p:cNvSpPr/>
          <p:nvPr/>
        </p:nvSpPr>
        <p:spPr>
          <a:xfrm>
            <a:off x="7010400" y="4957432"/>
            <a:ext cx="7289533" cy="424956"/>
          </a:xfrm>
          <a:prstGeom prst="round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L</a:t>
            </a:r>
            <a:r>
              <a:rPr lang="en-US" sz="3200" dirty="0" smtClean="0"/>
              <a:t>ow IPC = memory stalls slow exec rate</a:t>
            </a:r>
          </a:p>
        </p:txBody>
      </p:sp>
      <p:sp>
        <p:nvSpPr>
          <p:cNvPr id="6" name="Rounded Rectangle 5"/>
          <p:cNvSpPr/>
          <p:nvPr/>
        </p:nvSpPr>
        <p:spPr>
          <a:xfrm>
            <a:off x="7331242" y="5553336"/>
            <a:ext cx="6583680" cy="420624"/>
          </a:xfrm>
          <a:prstGeom prst="round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High MPO = more memory accesses</a:t>
            </a:r>
            <a:endParaRPr lang="en-US" sz="3200" dirty="0"/>
          </a:p>
        </p:txBody>
      </p:sp>
    </p:spTree>
    <p:extLst>
      <p:ext uri="{BB962C8B-B14F-4D97-AF65-F5344CB8AC3E}">
        <p14:creationId xmlns:p14="http://schemas.microsoft.com/office/powerpoint/2010/main" val="277535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 </a:t>
            </a:r>
            <a:r>
              <a:rPr lang="en-US" dirty="0" err="1" smtClean="0"/>
              <a:t>CPUFreq</a:t>
            </a:r>
            <a:r>
              <a:rPr lang="en-US" dirty="0" smtClean="0"/>
              <a:t>/</a:t>
            </a:r>
            <a:r>
              <a:rPr lang="en-US" dirty="0" err="1" smtClean="0"/>
              <a:t>CPUSpeed</a:t>
            </a:r>
            <a:r>
              <a:rPr lang="en-US" dirty="0" smtClean="0"/>
              <a:t>/</a:t>
            </a:r>
            <a:r>
              <a:rPr lang="en-US" dirty="0" err="1" smtClean="0"/>
              <a:t>CPUPower</a:t>
            </a:r>
            <a:endParaRPr lang="en-US" dirty="0"/>
          </a:p>
        </p:txBody>
      </p:sp>
      <p:sp>
        <p:nvSpPr>
          <p:cNvPr id="3" name="Content Placeholder 2"/>
          <p:cNvSpPr>
            <a:spLocks noGrp="1"/>
          </p:cNvSpPr>
          <p:nvPr>
            <p:ph idx="1"/>
          </p:nvPr>
        </p:nvSpPr>
        <p:spPr>
          <a:xfrm>
            <a:off x="731520" y="1920240"/>
            <a:ext cx="13167360" cy="5559552"/>
          </a:xfrm>
        </p:spPr>
        <p:txBody>
          <a:bodyPr>
            <a:normAutofit lnSpcReduction="10000"/>
          </a:bodyPr>
          <a:lstStyle/>
          <a:p>
            <a:r>
              <a:rPr lang="en-US" sz="4400" dirty="0" smtClean="0"/>
              <a:t>Linux drivers to enable OS to statically/dynamically change CPU frequency to save power</a:t>
            </a:r>
          </a:p>
          <a:p>
            <a:r>
              <a:rPr lang="en-US" sz="4400" dirty="0" smtClean="0"/>
              <a:t>Several “governors” = software heuristics for changing frequency</a:t>
            </a:r>
          </a:p>
          <a:p>
            <a:endParaRPr lang="en-US" sz="4400" dirty="0" smtClean="0"/>
          </a:p>
          <a:p>
            <a:endParaRPr lang="en-US" sz="4900" dirty="0" smtClean="0"/>
          </a:p>
          <a:p>
            <a:r>
              <a:rPr lang="en-US" sz="4400" dirty="0" smtClean="0"/>
              <a:t>Not critical path aware, 15-25% power reduction can be achieved</a:t>
            </a:r>
          </a:p>
          <a:p>
            <a:endParaRPr lang="en-US" dirty="0"/>
          </a:p>
          <a:p>
            <a:endParaRPr lang="en-US" dirty="0" smtClean="0"/>
          </a:p>
        </p:txBody>
      </p:sp>
      <p:sp>
        <p:nvSpPr>
          <p:cNvPr id="4" name="Slide Number Placeholder 3"/>
          <p:cNvSpPr>
            <a:spLocks noGrp="1"/>
          </p:cNvSpPr>
          <p:nvPr>
            <p:ph type="sldNum" sz="quarter" idx="12"/>
          </p:nvPr>
        </p:nvSpPr>
        <p:spPr/>
        <p:txBody>
          <a:bodyPr/>
          <a:lstStyle/>
          <a:p>
            <a:fld id="{2066355A-084C-D24E-9AD2-7E4FC41EA627}" type="slidenum">
              <a:rPr lang="en-US" smtClean="0"/>
              <a:t>22</a:t>
            </a:fld>
            <a:endParaRPr lang="en-US"/>
          </a:p>
        </p:txBody>
      </p:sp>
      <p:sp>
        <p:nvSpPr>
          <p:cNvPr id="5" name="TextBox 4"/>
          <p:cNvSpPr txBox="1"/>
          <p:nvPr/>
        </p:nvSpPr>
        <p:spPr>
          <a:xfrm>
            <a:off x="2283566" y="4392750"/>
            <a:ext cx="3279913" cy="1800493"/>
          </a:xfrm>
          <a:prstGeom prst="rect">
            <a:avLst/>
          </a:prstGeom>
          <a:noFill/>
        </p:spPr>
        <p:txBody>
          <a:bodyPr wrap="square" rtlCol="0">
            <a:spAutoFit/>
          </a:bodyPr>
          <a:lstStyle/>
          <a:p>
            <a:pPr marL="457200" indent="-457200" defTabSz="914400">
              <a:buFontTx/>
              <a:buChar char="-"/>
            </a:pPr>
            <a:r>
              <a:rPr lang="en-US" sz="3700" dirty="0" smtClean="0"/>
              <a:t>Performance</a:t>
            </a:r>
          </a:p>
          <a:p>
            <a:pPr marL="457200" indent="-457200" defTabSz="914400">
              <a:buFontTx/>
              <a:buChar char="-"/>
            </a:pPr>
            <a:r>
              <a:rPr lang="en-US" sz="3700" dirty="0" err="1" smtClean="0"/>
              <a:t>Powersave</a:t>
            </a:r>
            <a:endParaRPr lang="en-US" sz="3700" dirty="0" smtClean="0"/>
          </a:p>
          <a:p>
            <a:pPr marL="457200" indent="-457200" defTabSz="914400">
              <a:buFontTx/>
              <a:buChar char="-"/>
            </a:pPr>
            <a:r>
              <a:rPr lang="en-US" sz="3700" dirty="0" err="1" smtClean="0"/>
              <a:t>Userspace</a:t>
            </a:r>
            <a:endParaRPr lang="en-US" sz="3700" dirty="0" smtClean="0"/>
          </a:p>
        </p:txBody>
      </p:sp>
      <p:sp>
        <p:nvSpPr>
          <p:cNvPr id="6" name="TextBox 5"/>
          <p:cNvSpPr txBox="1"/>
          <p:nvPr/>
        </p:nvSpPr>
        <p:spPr>
          <a:xfrm>
            <a:off x="6333431" y="4677443"/>
            <a:ext cx="3279913" cy="1231106"/>
          </a:xfrm>
          <a:prstGeom prst="rect">
            <a:avLst/>
          </a:prstGeom>
          <a:noFill/>
        </p:spPr>
        <p:txBody>
          <a:bodyPr wrap="square" rtlCol="0">
            <a:spAutoFit/>
          </a:bodyPr>
          <a:lstStyle/>
          <a:p>
            <a:pPr marL="457200" indent="-457200" defTabSz="914400">
              <a:buFontTx/>
              <a:buChar char="-"/>
            </a:pPr>
            <a:r>
              <a:rPr lang="en-US" sz="3700" dirty="0" err="1" smtClean="0"/>
              <a:t>Ondemand</a:t>
            </a:r>
            <a:endParaRPr lang="en-US" sz="3700" dirty="0" smtClean="0"/>
          </a:p>
          <a:p>
            <a:pPr marL="457200" indent="-457200" defTabSz="914400">
              <a:buFontTx/>
              <a:buChar char="-"/>
            </a:pPr>
            <a:r>
              <a:rPr lang="en-US" sz="3700" dirty="0" smtClean="0"/>
              <a:t>Conservative</a:t>
            </a:r>
          </a:p>
        </p:txBody>
      </p:sp>
      <p:sp>
        <p:nvSpPr>
          <p:cNvPr id="8" name="TextBox 7"/>
          <p:cNvSpPr txBox="1"/>
          <p:nvPr/>
        </p:nvSpPr>
        <p:spPr>
          <a:xfrm rot="16200000">
            <a:off x="1033103" y="5066146"/>
            <a:ext cx="1730973" cy="523220"/>
          </a:xfrm>
          <a:prstGeom prst="rect">
            <a:avLst/>
          </a:prstGeom>
          <a:noFill/>
        </p:spPr>
        <p:txBody>
          <a:bodyPr wrap="square" rtlCol="0">
            <a:spAutoFit/>
          </a:bodyPr>
          <a:lstStyle/>
          <a:p>
            <a:pPr algn="ctr"/>
            <a:r>
              <a:rPr lang="en-US" sz="2800" b="1" dirty="0"/>
              <a:t>Static</a:t>
            </a:r>
          </a:p>
        </p:txBody>
      </p:sp>
      <p:sp>
        <p:nvSpPr>
          <p:cNvPr id="9" name="TextBox 8"/>
          <p:cNvSpPr txBox="1"/>
          <p:nvPr/>
        </p:nvSpPr>
        <p:spPr>
          <a:xfrm rot="16200000">
            <a:off x="5048209" y="5031386"/>
            <a:ext cx="1800492" cy="523220"/>
          </a:xfrm>
          <a:prstGeom prst="rect">
            <a:avLst/>
          </a:prstGeom>
          <a:noFill/>
        </p:spPr>
        <p:txBody>
          <a:bodyPr wrap="square" rtlCol="0">
            <a:spAutoFit/>
          </a:bodyPr>
          <a:lstStyle/>
          <a:p>
            <a:pPr algn="ctr"/>
            <a:r>
              <a:rPr lang="en-US" sz="2800" b="1" dirty="0" smtClean="0"/>
              <a:t>Dynamic</a:t>
            </a:r>
            <a:endParaRPr lang="en-US" sz="2800" b="1" dirty="0"/>
          </a:p>
        </p:txBody>
      </p:sp>
    </p:spTree>
    <p:extLst>
      <p:ext uri="{BB962C8B-B14F-4D97-AF65-F5344CB8AC3E}">
        <p14:creationId xmlns:p14="http://schemas.microsoft.com/office/powerpoint/2010/main" val="1108891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Iteration-Based Online Approaches</a:t>
            </a:r>
            <a:endParaRPr lang="en-US" dirty="0"/>
          </a:p>
        </p:txBody>
      </p:sp>
      <p:sp>
        <p:nvSpPr>
          <p:cNvPr id="3" name="Content Placeholder 2"/>
          <p:cNvSpPr>
            <a:spLocks noGrp="1"/>
          </p:cNvSpPr>
          <p:nvPr>
            <p:ph idx="1"/>
          </p:nvPr>
        </p:nvSpPr>
        <p:spPr/>
        <p:txBody>
          <a:bodyPr>
            <a:normAutofit lnSpcReduction="10000"/>
          </a:bodyPr>
          <a:lstStyle/>
          <a:p>
            <a:r>
              <a:rPr lang="en-US" sz="4000" dirty="0" smtClean="0"/>
              <a:t>Assume application iterations are identical</a:t>
            </a:r>
          </a:p>
          <a:p>
            <a:r>
              <a:rPr lang="en-US" sz="4000" dirty="0" smtClean="0"/>
              <a:t>Decide frequency for next iteration</a:t>
            </a:r>
          </a:p>
          <a:p>
            <a:pPr defTabSz="914400">
              <a:spcBef>
                <a:spcPts val="0"/>
              </a:spcBef>
            </a:pPr>
            <a:r>
              <a:rPr lang="en-US" sz="4000" b="1" dirty="0" smtClean="0"/>
              <a:t>Ex: Jitter</a:t>
            </a:r>
            <a:endParaRPr lang="en-US" sz="4000" b="1" dirty="0"/>
          </a:p>
          <a:p>
            <a:pPr lvl="1" defTabSz="914400">
              <a:spcBef>
                <a:spcPts val="0"/>
              </a:spcBef>
            </a:pPr>
            <a:r>
              <a:rPr lang="en-US" sz="3400" dirty="0"/>
              <a:t>Must modify source code to </a:t>
            </a:r>
            <a:r>
              <a:rPr lang="en-US" sz="3400" dirty="0" smtClean="0"/>
              <a:t>identify iteration boundary</a:t>
            </a:r>
          </a:p>
          <a:p>
            <a:pPr lvl="1" defTabSz="914400">
              <a:spcBef>
                <a:spcPts val="0"/>
              </a:spcBef>
            </a:pPr>
            <a:r>
              <a:rPr lang="en-US" sz="3400" dirty="0" smtClean="0"/>
              <a:t>Slow </a:t>
            </a:r>
            <a:r>
              <a:rPr lang="en-US" sz="3400" dirty="0"/>
              <a:t>processors off critical path to arrive </a:t>
            </a:r>
            <a:r>
              <a:rPr lang="en-US" sz="3400" dirty="0" smtClean="0"/>
              <a:t>just-in-time, 8% energy savings, 2.6% increase in runtime</a:t>
            </a:r>
            <a:endParaRPr lang="en-US" sz="3400" dirty="0"/>
          </a:p>
          <a:p>
            <a:r>
              <a:rPr lang="en-US" sz="4000" dirty="0"/>
              <a:t>Works well on applications where critical </a:t>
            </a:r>
            <a:r>
              <a:rPr lang="en-US" sz="4000" dirty="0" smtClean="0"/>
              <a:t>path </a:t>
            </a:r>
            <a:r>
              <a:rPr lang="en-US" sz="4000" dirty="0"/>
              <a:t>does </a:t>
            </a:r>
            <a:r>
              <a:rPr lang="en-US" sz="4000" dirty="0" smtClean="0"/>
              <a:t>           not </a:t>
            </a:r>
            <a:r>
              <a:rPr lang="en-US" sz="4000" dirty="0"/>
              <a:t>move between </a:t>
            </a:r>
            <a:r>
              <a:rPr lang="en-US" sz="4000" dirty="0" smtClean="0"/>
              <a:t>iterations</a:t>
            </a:r>
          </a:p>
          <a:p>
            <a:r>
              <a:rPr lang="en-US" sz="4000" dirty="0" smtClean="0"/>
              <a:t>Increasing number of applications are non-temporal</a:t>
            </a:r>
          </a:p>
        </p:txBody>
      </p:sp>
      <p:sp>
        <p:nvSpPr>
          <p:cNvPr id="4" name="Slide Number Placeholder 3"/>
          <p:cNvSpPr>
            <a:spLocks noGrp="1"/>
          </p:cNvSpPr>
          <p:nvPr>
            <p:ph type="sldNum" sz="quarter" idx="12"/>
          </p:nvPr>
        </p:nvSpPr>
        <p:spPr/>
        <p:txBody>
          <a:bodyPr/>
          <a:lstStyle/>
          <a:p>
            <a:fld id="{2066355A-084C-D24E-9AD2-7E4FC41EA627}" type="slidenum">
              <a:rPr lang="en-US" smtClean="0"/>
              <a:t>23</a:t>
            </a:fld>
            <a:endParaRPr lang="en-US"/>
          </a:p>
        </p:txBody>
      </p:sp>
      <p:pic>
        <p:nvPicPr>
          <p:cNvPr id="5" name="Picture 4" descr="bulksync_mi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4537" y="1792224"/>
            <a:ext cx="4414926" cy="2192274"/>
          </a:xfrm>
          <a:prstGeom prst="rect">
            <a:avLst/>
          </a:prstGeom>
        </p:spPr>
      </p:pic>
      <p:cxnSp>
        <p:nvCxnSpPr>
          <p:cNvPr id="8" name="Straight Arrow Connector 7"/>
          <p:cNvCxnSpPr/>
          <p:nvPr/>
        </p:nvCxnSpPr>
        <p:spPr>
          <a:xfrm flipV="1">
            <a:off x="12192000" y="3994484"/>
            <a:ext cx="1107948" cy="2673016"/>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4686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Slack-Based Online Approaches</a:t>
            </a:r>
            <a:endParaRPr lang="en-US" dirty="0"/>
          </a:p>
        </p:txBody>
      </p:sp>
      <p:sp>
        <p:nvSpPr>
          <p:cNvPr id="3" name="Content Placeholder 2"/>
          <p:cNvSpPr>
            <a:spLocks noGrp="1"/>
          </p:cNvSpPr>
          <p:nvPr>
            <p:ph sz="half" idx="2"/>
          </p:nvPr>
        </p:nvSpPr>
        <p:spPr>
          <a:xfrm>
            <a:off x="731520" y="1919860"/>
            <a:ext cx="6464301" cy="5431536"/>
          </a:xfrm>
        </p:spPr>
        <p:txBody>
          <a:bodyPr>
            <a:normAutofit/>
          </a:bodyPr>
          <a:lstStyle/>
          <a:p>
            <a:r>
              <a:rPr lang="en-US" sz="4000" b="1" dirty="0" smtClean="0"/>
              <a:t>Slack</a:t>
            </a:r>
            <a:r>
              <a:rPr lang="en-US" sz="4000" dirty="0" smtClean="0"/>
              <a:t>: Time spent blocked in an MPI communication call</a:t>
            </a:r>
          </a:p>
          <a:p>
            <a:pPr lvl="1"/>
            <a:r>
              <a:rPr lang="en-US" sz="3400" dirty="0" smtClean="0"/>
              <a:t>i.e., processes not on the critical path</a:t>
            </a:r>
          </a:p>
          <a:p>
            <a:r>
              <a:rPr lang="en-US" sz="4000" b="1" dirty="0" smtClean="0"/>
              <a:t>Goal</a:t>
            </a:r>
            <a:r>
              <a:rPr lang="en-US" sz="4000" dirty="0" smtClean="0"/>
              <a:t>: Find </a:t>
            </a:r>
            <a:r>
              <a:rPr lang="en-US" sz="4000" i="1" dirty="0" smtClean="0"/>
              <a:t>lowest</a:t>
            </a:r>
            <a:r>
              <a:rPr lang="en-US" sz="4000" dirty="0" smtClean="0"/>
              <a:t> frequency where no slack is incurred</a:t>
            </a:r>
          </a:p>
          <a:p>
            <a:pPr lvl="1"/>
            <a:r>
              <a:rPr lang="en-US" sz="3400" dirty="0" smtClean="0"/>
              <a:t>i.e., processes arrive at the same time</a:t>
            </a:r>
            <a:endParaRPr lang="en-US" sz="3400" dirty="0"/>
          </a:p>
        </p:txBody>
      </p:sp>
      <p:sp>
        <p:nvSpPr>
          <p:cNvPr id="13" name="Text Placeholder 12"/>
          <p:cNvSpPr>
            <a:spLocks noGrp="1"/>
          </p:cNvSpPr>
          <p:nvPr>
            <p:ph type="body" sz="quarter" idx="3"/>
          </p:nvPr>
        </p:nvSpPr>
        <p:spPr/>
        <p:txBody>
          <a:bodyPr>
            <a:normAutofit/>
          </a:bodyPr>
          <a:lstStyle/>
          <a:p>
            <a:r>
              <a:rPr lang="en-US" sz="4000" dirty="0" smtClean="0"/>
              <a:t>Ex: Adagio</a:t>
            </a:r>
            <a:endParaRPr lang="en-US" sz="4000" dirty="0"/>
          </a:p>
        </p:txBody>
      </p:sp>
      <p:sp>
        <p:nvSpPr>
          <p:cNvPr id="7" name="Content Placeholder 6"/>
          <p:cNvSpPr>
            <a:spLocks noGrp="1"/>
          </p:cNvSpPr>
          <p:nvPr>
            <p:ph sz="quarter" idx="4"/>
          </p:nvPr>
        </p:nvSpPr>
        <p:spPr/>
        <p:txBody>
          <a:bodyPr>
            <a:normAutofit/>
          </a:bodyPr>
          <a:lstStyle/>
          <a:p>
            <a:r>
              <a:rPr lang="en-US" sz="4000" dirty="0" smtClean="0"/>
              <a:t>No markup to application</a:t>
            </a:r>
          </a:p>
          <a:p>
            <a:r>
              <a:rPr lang="en-US" sz="4000" dirty="0" smtClean="0"/>
              <a:t>Approximates lowest frequency as it may be unavailable on given CPU</a:t>
            </a:r>
          </a:p>
          <a:p>
            <a:r>
              <a:rPr lang="en-US" sz="4000" dirty="0" smtClean="0"/>
              <a:t>Achieves </a:t>
            </a:r>
            <a:r>
              <a:rPr lang="en-US" sz="4000" dirty="0" smtClean="0"/>
              <a:t>20% energy savings with &lt;1</a:t>
            </a:r>
            <a:r>
              <a:rPr lang="en-US" sz="4000" dirty="0" smtClean="0"/>
              <a:t>% slowdown </a:t>
            </a:r>
            <a:r>
              <a:rPr lang="en-US" sz="4000" dirty="0" smtClean="0"/>
              <a:t>by </a:t>
            </a:r>
            <a:r>
              <a:rPr lang="en-US" sz="4000" dirty="0" smtClean="0"/>
              <a:t>being critical path aware</a:t>
            </a:r>
          </a:p>
          <a:p>
            <a:pPr lvl="1"/>
            <a:endParaRPr lang="en-US" sz="4000" dirty="0"/>
          </a:p>
        </p:txBody>
      </p:sp>
      <p:sp>
        <p:nvSpPr>
          <p:cNvPr id="4" name="Slide Number Placeholder 3"/>
          <p:cNvSpPr>
            <a:spLocks noGrp="1"/>
          </p:cNvSpPr>
          <p:nvPr>
            <p:ph type="sldNum" sz="quarter" idx="12"/>
          </p:nvPr>
        </p:nvSpPr>
        <p:spPr/>
        <p:txBody>
          <a:bodyPr/>
          <a:lstStyle/>
          <a:p>
            <a:fld id="{2066355A-084C-D24E-9AD2-7E4FC41EA627}" type="slidenum">
              <a:rPr lang="en-US" smtClean="0"/>
              <a:t>24</a:t>
            </a:fld>
            <a:endParaRPr lang="en-US"/>
          </a:p>
        </p:txBody>
      </p:sp>
    </p:spTree>
    <p:extLst>
      <p:ext uri="{BB962C8B-B14F-4D97-AF65-F5344CB8AC3E}">
        <p14:creationId xmlns:p14="http://schemas.microsoft.com/office/powerpoint/2010/main" val="1483453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Approaches</a:t>
            </a:r>
            <a:endParaRPr lang="en-US" dirty="0"/>
          </a:p>
        </p:txBody>
      </p:sp>
      <p:sp>
        <p:nvSpPr>
          <p:cNvPr id="3" name="Content Placeholder 2"/>
          <p:cNvSpPr>
            <a:spLocks noGrp="1"/>
          </p:cNvSpPr>
          <p:nvPr>
            <p:ph sz="half" idx="1"/>
          </p:nvPr>
        </p:nvSpPr>
        <p:spPr>
          <a:xfrm>
            <a:off x="731520" y="2231136"/>
            <a:ext cx="6461760" cy="5431156"/>
          </a:xfrm>
        </p:spPr>
        <p:txBody>
          <a:bodyPr>
            <a:normAutofit/>
          </a:bodyPr>
          <a:lstStyle/>
          <a:p>
            <a:pPr marL="0" indent="0">
              <a:buNone/>
            </a:pPr>
            <a:endParaRPr lang="en-US" dirty="0" smtClean="0"/>
          </a:p>
          <a:p>
            <a:pPr marL="0" indent="0">
              <a:buNone/>
            </a:pPr>
            <a:endParaRPr lang="en-US" sz="5400" dirty="0" smtClean="0"/>
          </a:p>
          <a:p>
            <a:pPr marL="0" indent="0">
              <a:buNone/>
            </a:pPr>
            <a:endParaRPr lang="en-US" sz="5400" dirty="0"/>
          </a:p>
          <a:p>
            <a:pPr marL="0" indent="0">
              <a:buNone/>
            </a:pPr>
            <a:r>
              <a:rPr lang="en-US" dirty="0" smtClean="0"/>
              <a:t>Approach A:</a:t>
            </a:r>
          </a:p>
          <a:p>
            <a:r>
              <a:rPr lang="en-US" dirty="0" smtClean="0"/>
              <a:t>Saved 5% in energy usage</a:t>
            </a:r>
          </a:p>
          <a:p>
            <a:r>
              <a:rPr lang="en-US" dirty="0" smtClean="0"/>
              <a:t>Increased runtime by 2%</a:t>
            </a:r>
          </a:p>
          <a:p>
            <a:endParaRPr lang="en-US" dirty="0"/>
          </a:p>
        </p:txBody>
      </p:sp>
      <p:sp>
        <p:nvSpPr>
          <p:cNvPr id="5" name="Content Placeholder 4"/>
          <p:cNvSpPr>
            <a:spLocks noGrp="1"/>
          </p:cNvSpPr>
          <p:nvPr>
            <p:ph sz="half" idx="2"/>
          </p:nvPr>
        </p:nvSpPr>
        <p:spPr>
          <a:xfrm>
            <a:off x="7437120" y="2231136"/>
            <a:ext cx="6461760" cy="5431156"/>
          </a:xfrm>
        </p:spPr>
        <p:txBody>
          <a:bodyPr/>
          <a:lstStyle/>
          <a:p>
            <a:pPr marL="0" indent="0">
              <a:buNone/>
            </a:pPr>
            <a:endParaRPr lang="en-US" dirty="0" smtClean="0"/>
          </a:p>
          <a:p>
            <a:pPr marL="0" indent="0">
              <a:buNone/>
            </a:pPr>
            <a:endParaRPr lang="en-US" sz="5400" dirty="0" smtClean="0"/>
          </a:p>
          <a:p>
            <a:pPr marL="0" indent="0">
              <a:buNone/>
            </a:pPr>
            <a:endParaRPr lang="en-US" sz="5400" dirty="0"/>
          </a:p>
          <a:p>
            <a:pPr marL="0" indent="0">
              <a:buNone/>
            </a:pPr>
            <a:r>
              <a:rPr lang="en-US" dirty="0" smtClean="0"/>
              <a:t>Approach B: </a:t>
            </a:r>
          </a:p>
          <a:p>
            <a:r>
              <a:rPr lang="en-US" dirty="0" smtClean="0"/>
              <a:t>Saved </a:t>
            </a:r>
            <a:r>
              <a:rPr lang="en-US" dirty="0"/>
              <a:t>8% in </a:t>
            </a:r>
            <a:r>
              <a:rPr lang="en-US" dirty="0" smtClean="0"/>
              <a:t>energy usage</a:t>
            </a:r>
          </a:p>
          <a:p>
            <a:r>
              <a:rPr lang="en-US" dirty="0"/>
              <a:t>I</a:t>
            </a:r>
            <a:r>
              <a:rPr lang="en-US" dirty="0" smtClean="0"/>
              <a:t>ncreased </a:t>
            </a:r>
            <a:r>
              <a:rPr lang="en-US" dirty="0"/>
              <a:t>runtime by 4</a:t>
            </a:r>
            <a:r>
              <a:rPr lang="en-US" dirty="0" smtClean="0"/>
              <a:t>%</a:t>
            </a:r>
            <a:endParaRPr lang="en-US" dirty="0"/>
          </a:p>
        </p:txBody>
      </p:sp>
      <p:sp>
        <p:nvSpPr>
          <p:cNvPr id="4" name="Slide Number Placeholder 3"/>
          <p:cNvSpPr>
            <a:spLocks noGrp="1"/>
          </p:cNvSpPr>
          <p:nvPr>
            <p:ph type="sldNum" sz="quarter" idx="12"/>
          </p:nvPr>
        </p:nvSpPr>
        <p:spPr/>
        <p:txBody>
          <a:bodyPr/>
          <a:lstStyle/>
          <a:p>
            <a:fld id="{2066355A-084C-D24E-9AD2-7E4FC41EA627}" type="slidenum">
              <a:rPr lang="en-US" smtClean="0"/>
              <a:t>25</a:t>
            </a:fld>
            <a:endParaRPr lang="en-US"/>
          </a:p>
        </p:txBody>
      </p:sp>
      <p:sp>
        <p:nvSpPr>
          <p:cNvPr id="7" name="TextBox 6"/>
          <p:cNvSpPr txBox="1"/>
          <p:nvPr/>
        </p:nvSpPr>
        <p:spPr>
          <a:xfrm>
            <a:off x="731520" y="1920240"/>
            <a:ext cx="13167360" cy="2862322"/>
          </a:xfrm>
          <a:prstGeom prst="rect">
            <a:avLst/>
          </a:prstGeom>
          <a:noFill/>
        </p:spPr>
        <p:txBody>
          <a:bodyPr wrap="square" rtlCol="0">
            <a:spAutoFit/>
          </a:bodyPr>
          <a:lstStyle/>
          <a:p>
            <a:r>
              <a:rPr lang="en-US" sz="4000" dirty="0" smtClean="0"/>
              <a:t>Energy-efficient approaches explore trade-offs between energy usage and performance</a:t>
            </a:r>
          </a:p>
          <a:p>
            <a:endParaRPr lang="en-US" sz="2000" dirty="0"/>
          </a:p>
          <a:p>
            <a:r>
              <a:rPr lang="en-US" sz="4000" dirty="0" smtClean="0"/>
              <a:t>Assume we want to apply an energy-efficient approach to an application: </a:t>
            </a:r>
            <a:endParaRPr lang="en-US" sz="4000" dirty="0"/>
          </a:p>
        </p:txBody>
      </p:sp>
      <p:sp>
        <p:nvSpPr>
          <p:cNvPr id="9" name="Rounded Rectangle 8"/>
          <p:cNvSpPr/>
          <p:nvPr/>
        </p:nvSpPr>
        <p:spPr>
          <a:xfrm>
            <a:off x="762000" y="7077456"/>
            <a:ext cx="13106400" cy="906582"/>
          </a:xfrm>
          <a:prstGeom prst="round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Which approach is better?</a:t>
            </a:r>
            <a:endParaRPr lang="en-US" sz="3600" dirty="0"/>
          </a:p>
        </p:txBody>
      </p:sp>
    </p:spTree>
    <p:custDataLst>
      <p:tags r:id="rId1"/>
    </p:custDataLst>
    <p:extLst>
      <p:ext uri="{BB962C8B-B14F-4D97-AF65-F5344CB8AC3E}">
        <p14:creationId xmlns:p14="http://schemas.microsoft.com/office/powerpoint/2010/main" val="1240697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Evaluation Metrics</a:t>
            </a:r>
            <a:endParaRPr lang="en-US" dirty="0"/>
          </a:p>
        </p:txBody>
      </p:sp>
      <p:sp>
        <p:nvSpPr>
          <p:cNvPr id="7" name="Content Placeholder 6"/>
          <p:cNvSpPr>
            <a:spLocks noGrp="1"/>
          </p:cNvSpPr>
          <p:nvPr>
            <p:ph idx="1"/>
          </p:nvPr>
        </p:nvSpPr>
        <p:spPr/>
        <p:txBody>
          <a:bodyPr/>
          <a:lstStyle/>
          <a:p>
            <a:r>
              <a:rPr lang="en-US" dirty="0" smtClean="0"/>
              <a:t>Create a single scalar metric quantifying slowdown and energy usage</a:t>
            </a:r>
          </a:p>
          <a:p>
            <a:r>
              <a:rPr lang="en-US" b="1" dirty="0" smtClean="0"/>
              <a:t>Energy-delay product</a:t>
            </a:r>
            <a:r>
              <a:rPr lang="en-US" dirty="0" smtClean="0"/>
              <a:t> (EDP)</a:t>
            </a:r>
          </a:p>
          <a:p>
            <a:pPr lvl="1"/>
            <a:r>
              <a:rPr lang="en-US" i="1" dirty="0" smtClean="0"/>
              <a:t>n</a:t>
            </a:r>
            <a:r>
              <a:rPr lang="en-US" dirty="0" smtClean="0"/>
              <a:t> indicates preference towards acceptable slowdown</a:t>
            </a:r>
          </a:p>
          <a:p>
            <a:r>
              <a:rPr lang="en-US" b="1" dirty="0" smtClean="0"/>
              <a:t>Weighted ED</a:t>
            </a:r>
            <a:r>
              <a:rPr lang="en-US" b="1" baseline="30000" dirty="0" smtClean="0"/>
              <a:t>2</a:t>
            </a:r>
            <a:r>
              <a:rPr lang="en-US" b="1" dirty="0" smtClean="0"/>
              <a:t>P</a:t>
            </a:r>
          </a:p>
          <a:p>
            <a:pPr lvl="1"/>
            <a:r>
              <a:rPr lang="en-US" dirty="0" smtClean="0"/>
              <a:t>User-specifies preference towards energy savings or performance slowdown</a:t>
            </a:r>
          </a:p>
        </p:txBody>
      </p:sp>
      <p:sp>
        <p:nvSpPr>
          <p:cNvPr id="5" name="Slide Number Placeholder 4"/>
          <p:cNvSpPr>
            <a:spLocks noGrp="1"/>
          </p:cNvSpPr>
          <p:nvPr>
            <p:ph type="sldNum" sz="quarter" idx="12"/>
          </p:nvPr>
        </p:nvSpPr>
        <p:spPr/>
        <p:txBody>
          <a:bodyPr/>
          <a:lstStyle/>
          <a:p>
            <a:fld id="{2066355A-084C-D24E-9AD2-7E4FC41EA627}" type="slidenum">
              <a:rPr lang="en-US" smtClean="0"/>
              <a:t>26</a:t>
            </a:fld>
            <a:endParaRPr lang="en-US"/>
          </a:p>
        </p:txBody>
      </p:sp>
      <mc:AlternateContent xmlns:mc="http://schemas.openxmlformats.org/markup-compatibility/2006" xmlns:a14="http://schemas.microsoft.com/office/drawing/2010/main">
        <mc:Choice Requires="a14">
          <p:sp>
            <p:nvSpPr>
              <p:cNvPr id="8" name="Content Placeholder 4"/>
              <p:cNvSpPr txBox="1">
                <a:spLocks/>
              </p:cNvSpPr>
              <p:nvPr/>
            </p:nvSpPr>
            <p:spPr>
              <a:xfrm>
                <a:off x="9912731" y="3583114"/>
                <a:ext cx="3986149" cy="766763"/>
              </a:xfrm>
              <a:prstGeom prst="rect">
                <a:avLst/>
              </a:prstGeom>
            </p:spPr>
            <p:txBody>
              <a:bodyPr vert="horz" lIns="91440" tIns="45720" rIns="91440" bIns="45720" rtlCol="0">
                <a:normAutofit fontScale="92500"/>
              </a:bodyPr>
              <a:lstStyle>
                <a:lvl1pPr marL="411480" indent="-411480" algn="l" defTabSz="548640" rtl="0" eaLnBrk="1" latinLnBrk="0" hangingPunct="1">
                  <a:spcBef>
                    <a:spcPct val="20000"/>
                  </a:spcBef>
                  <a:buFont typeface="Arial"/>
                  <a:buChar char="•"/>
                  <a:defRPr sz="4600" kern="1200">
                    <a:solidFill>
                      <a:schemeClr val="tx1"/>
                    </a:solidFill>
                    <a:latin typeface="+mn-lt"/>
                    <a:ea typeface="+mn-ea"/>
                    <a:cs typeface="+mn-cs"/>
                  </a:defRPr>
                </a:lvl1pPr>
                <a:lvl2pPr marL="891540" indent="-342900" algn="l" defTabSz="548640" rtl="0" eaLnBrk="1" latinLnBrk="0" hangingPunct="1">
                  <a:spcBef>
                    <a:spcPct val="20000"/>
                  </a:spcBef>
                  <a:buFont typeface="Arial"/>
                  <a:buChar char="–"/>
                  <a:defRPr sz="400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340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9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9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defTabSz="914400">
                  <a:spcBef>
                    <a:spcPts val="0"/>
                  </a:spcBef>
                  <a:buFontTx/>
                  <a:buNone/>
                  <a:defRPr/>
                </a:pPr>
                <a14:m>
                  <m:oMathPara xmlns:m="http://schemas.openxmlformats.org/officeDocument/2006/math">
                    <m:oMathParaPr>
                      <m:jc m:val="right"/>
                    </m:oMathParaPr>
                    <m:oMath xmlns:m="http://schemas.openxmlformats.org/officeDocument/2006/math">
                      <m:r>
                        <a:rPr lang="en-US" i="1" smtClean="0">
                          <a:latin typeface="Cambria Math" charset="0"/>
                        </a:rPr>
                        <m:t>𝐸</m:t>
                      </m:r>
                      <m:sSup>
                        <m:sSupPr>
                          <m:ctrlPr>
                            <a:rPr lang="en-US" i="1" smtClean="0">
                              <a:latin typeface="Cambria Math" charset="0"/>
                            </a:rPr>
                          </m:ctrlPr>
                        </m:sSupPr>
                        <m:e>
                          <m:r>
                            <a:rPr lang="en-US" i="1" smtClean="0">
                              <a:latin typeface="Cambria Math" charset="0"/>
                            </a:rPr>
                            <m:t>𝐷</m:t>
                          </m:r>
                        </m:e>
                        <m:sup>
                          <m:r>
                            <a:rPr lang="en-US" i="1" smtClean="0">
                              <a:latin typeface="Cambria Math" charset="0"/>
                            </a:rPr>
                            <m:t>𝑛</m:t>
                          </m:r>
                        </m:sup>
                      </m:sSup>
                      <m:r>
                        <a:rPr lang="en-US" i="1" smtClean="0">
                          <a:latin typeface="Cambria Math" charset="0"/>
                        </a:rPr>
                        <m:t>𝑃</m:t>
                      </m:r>
                      <m:r>
                        <a:rPr lang="en-US" i="1" smtClean="0">
                          <a:latin typeface="Cambria Math" charset="0"/>
                        </a:rPr>
                        <m:t>=</m:t>
                      </m:r>
                      <m:r>
                        <a:rPr lang="en-US" i="1" smtClean="0">
                          <a:latin typeface="Cambria Math" charset="0"/>
                        </a:rPr>
                        <m:t>𝐸</m:t>
                      </m:r>
                      <m:r>
                        <a:rPr lang="en-US" i="1" smtClean="0">
                          <a:latin typeface="Cambria Math" charset="0"/>
                          <a:ea typeface="Cambria Math" charset="0"/>
                          <a:cs typeface="Cambria Math" charset="0"/>
                        </a:rPr>
                        <m:t>×</m:t>
                      </m:r>
                      <m:sSup>
                        <m:sSupPr>
                          <m:ctrlPr>
                            <a:rPr lang="en-US" i="1" smtClean="0">
                              <a:latin typeface="Cambria Math" charset="0"/>
                              <a:ea typeface="Cambria Math" charset="0"/>
                              <a:cs typeface="Cambria Math" charset="0"/>
                            </a:rPr>
                          </m:ctrlPr>
                        </m:sSupPr>
                        <m:e>
                          <m:r>
                            <a:rPr lang="en-US" i="1" smtClean="0">
                              <a:latin typeface="Cambria Math" charset="0"/>
                              <a:ea typeface="Cambria Math" charset="0"/>
                              <a:cs typeface="Cambria Math" charset="0"/>
                            </a:rPr>
                            <m:t>𝐷</m:t>
                          </m:r>
                        </m:e>
                        <m:sup>
                          <m:r>
                            <a:rPr lang="en-US" i="1" smtClean="0">
                              <a:latin typeface="Cambria Math" charset="0"/>
                              <a:ea typeface="Cambria Math" charset="0"/>
                              <a:cs typeface="Cambria Math" charset="0"/>
                            </a:rPr>
                            <m:t>𝑛</m:t>
                          </m:r>
                        </m:sup>
                      </m:sSup>
                    </m:oMath>
                  </m:oMathPara>
                </a14:m>
                <a:endParaRPr lang="en-US" dirty="0"/>
              </a:p>
            </p:txBody>
          </p:sp>
        </mc:Choice>
        <mc:Fallback xmlns="">
          <p:sp>
            <p:nvSpPr>
              <p:cNvPr id="8" name="Content Placeholder 4"/>
              <p:cNvSpPr txBox="1">
                <a:spLocks noRot="1" noChangeAspect="1" noMove="1" noResize="1" noEditPoints="1" noAdjustHandles="1" noChangeArrowheads="1" noChangeShapeType="1" noTextEdit="1"/>
              </p:cNvSpPr>
              <p:nvPr/>
            </p:nvSpPr>
            <p:spPr>
              <a:xfrm>
                <a:off x="9912731" y="3583114"/>
                <a:ext cx="3986149" cy="76676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4"/>
              <p:cNvSpPr txBox="1">
                <a:spLocks/>
              </p:cNvSpPr>
              <p:nvPr/>
            </p:nvSpPr>
            <p:spPr>
              <a:xfrm>
                <a:off x="8075993" y="5083207"/>
                <a:ext cx="5822887" cy="768096"/>
              </a:xfrm>
              <a:prstGeom prst="rect">
                <a:avLst/>
              </a:prstGeom>
            </p:spPr>
            <p:txBody>
              <a:bodyPr vert="horz" lIns="91440" tIns="45720" rIns="91440" bIns="45720" rtlCol="0">
                <a:normAutofit/>
              </a:bodyPr>
              <a:lstStyle>
                <a:lvl1pPr marL="411480" indent="-411480" algn="l" defTabSz="548640" rtl="0" eaLnBrk="1" latinLnBrk="0" hangingPunct="1">
                  <a:spcBef>
                    <a:spcPct val="20000"/>
                  </a:spcBef>
                  <a:buFont typeface="Arial"/>
                  <a:buChar char="•"/>
                  <a:defRPr sz="4000" kern="1200">
                    <a:solidFill>
                      <a:schemeClr val="tx1"/>
                    </a:solidFill>
                    <a:latin typeface="+mn-lt"/>
                    <a:ea typeface="+mn-ea"/>
                    <a:cs typeface="+mn-cs"/>
                  </a:defRPr>
                </a:lvl1pPr>
                <a:lvl2pPr marL="891540" indent="-342900" algn="l" defTabSz="548640" rtl="0" eaLnBrk="1" latinLnBrk="0" hangingPunct="1">
                  <a:spcBef>
                    <a:spcPct val="20000"/>
                  </a:spcBef>
                  <a:buFont typeface="Arial"/>
                  <a:buChar char="–"/>
                  <a:defRPr sz="340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90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6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6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16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16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16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160" kern="1200">
                    <a:solidFill>
                      <a:schemeClr val="tx1"/>
                    </a:solidFill>
                    <a:latin typeface="+mn-lt"/>
                    <a:ea typeface="+mn-ea"/>
                    <a:cs typeface="+mn-cs"/>
                  </a:defRPr>
                </a:lvl9pPr>
              </a:lstStyle>
              <a:p>
                <a:pPr marL="0" indent="0" algn="just" defTabSz="914400">
                  <a:spcBef>
                    <a:spcPts val="0"/>
                  </a:spcBef>
                  <a:buFontTx/>
                  <a:buNone/>
                </a:pPr>
                <a14:m>
                  <m:oMathPara xmlns:m="http://schemas.openxmlformats.org/officeDocument/2006/math">
                    <m:oMathParaPr>
                      <m:jc m:val="right"/>
                    </m:oMathParaPr>
                    <m:oMath xmlns:m="http://schemas.openxmlformats.org/officeDocument/2006/math">
                      <m:r>
                        <a:rPr lang="en-US" i="1" smtClean="0">
                          <a:latin typeface="Cambria Math" charset="0"/>
                        </a:rPr>
                        <m:t>𝐸</m:t>
                      </m:r>
                      <m:sSup>
                        <m:sSupPr>
                          <m:ctrlPr>
                            <a:rPr lang="en-US" i="1" smtClean="0">
                              <a:latin typeface="Cambria Math" charset="0"/>
                            </a:rPr>
                          </m:ctrlPr>
                        </m:sSupPr>
                        <m:e>
                          <m:r>
                            <a:rPr lang="en-US" i="1" smtClean="0">
                              <a:latin typeface="Cambria Math" charset="0"/>
                            </a:rPr>
                            <m:t>𝐷</m:t>
                          </m:r>
                        </m:e>
                        <m:sup>
                          <m:r>
                            <a:rPr lang="en-US" b="0" i="1" smtClean="0">
                              <a:latin typeface="Cambria Math" charset="0"/>
                            </a:rPr>
                            <m:t>2</m:t>
                          </m:r>
                        </m:sup>
                      </m:sSup>
                      <m:sSub>
                        <m:sSubPr>
                          <m:ctrlPr>
                            <a:rPr lang="en-US" i="1" smtClean="0">
                              <a:latin typeface="Cambria Math" charset="0"/>
                            </a:rPr>
                          </m:ctrlPr>
                        </m:sSubPr>
                        <m:e>
                          <m:r>
                            <a:rPr lang="en-US" b="0" i="1" smtClean="0">
                              <a:latin typeface="Cambria Math" charset="0"/>
                            </a:rPr>
                            <m:t>𝑃</m:t>
                          </m:r>
                        </m:e>
                        <m:sub>
                          <m:r>
                            <a:rPr lang="en-US" b="0" i="1" smtClean="0">
                              <a:latin typeface="Cambria Math" charset="0"/>
                            </a:rPr>
                            <m:t>𝑤</m:t>
                          </m:r>
                        </m:sub>
                      </m:sSub>
                      <m:r>
                        <a:rPr lang="en-US" i="1" smtClean="0">
                          <a:latin typeface="Cambria Math" charset="0"/>
                        </a:rPr>
                        <m:t>=</m:t>
                      </m:r>
                      <m:sSup>
                        <m:sSupPr>
                          <m:ctrlPr>
                            <a:rPr lang="en-US" i="1" smtClean="0">
                              <a:latin typeface="Cambria Math" charset="0"/>
                            </a:rPr>
                          </m:ctrlPr>
                        </m:sSupPr>
                        <m:e>
                          <m:r>
                            <a:rPr lang="en-US" b="0" i="1" smtClean="0">
                              <a:latin typeface="Cambria Math" charset="0"/>
                            </a:rPr>
                            <m:t>𝐸</m:t>
                          </m:r>
                        </m:e>
                        <m:sup>
                          <m:r>
                            <a:rPr lang="en-US" b="0" i="1" smtClean="0">
                              <a:latin typeface="Cambria Math" charset="0"/>
                            </a:rPr>
                            <m:t>(1−</m:t>
                          </m:r>
                          <m:r>
                            <a:rPr lang="en-US" b="0" i="1" smtClean="0">
                              <a:latin typeface="Cambria Math" charset="0"/>
                              <a:ea typeface="Cambria Math" charset="0"/>
                              <a:cs typeface="Cambria Math" charset="0"/>
                            </a:rPr>
                            <m:t>𝛿</m:t>
                          </m:r>
                          <m:r>
                            <a:rPr lang="en-US" b="0" i="1" smtClean="0">
                              <a:latin typeface="Cambria Math" charset="0"/>
                              <a:ea typeface="Cambria Math" charset="0"/>
                              <a:cs typeface="Cambria Math" charset="0"/>
                            </a:rPr>
                            <m:t>)</m:t>
                          </m:r>
                        </m:sup>
                      </m:sSup>
                      <m:r>
                        <a:rPr lang="en-US" i="1" smtClean="0">
                          <a:latin typeface="Cambria Math" charset="0"/>
                          <a:ea typeface="Cambria Math" charset="0"/>
                          <a:cs typeface="Cambria Math" charset="0"/>
                        </a:rPr>
                        <m:t>×</m:t>
                      </m:r>
                      <m:sSup>
                        <m:sSupPr>
                          <m:ctrlPr>
                            <a:rPr lang="en-US" i="1" smtClean="0">
                              <a:latin typeface="Cambria Math" charset="0"/>
                              <a:ea typeface="Cambria Math" charset="0"/>
                              <a:cs typeface="Cambria Math" charset="0"/>
                            </a:rPr>
                          </m:ctrlPr>
                        </m:sSupPr>
                        <m:e>
                          <m:r>
                            <a:rPr lang="en-US" i="1" smtClean="0">
                              <a:latin typeface="Cambria Math" charset="0"/>
                              <a:ea typeface="Cambria Math" charset="0"/>
                              <a:cs typeface="Cambria Math" charset="0"/>
                            </a:rPr>
                            <m:t>𝐷</m:t>
                          </m:r>
                        </m:e>
                        <m:sup>
                          <m:r>
                            <a:rPr lang="en-US" b="0" i="1" smtClean="0">
                              <a:latin typeface="Cambria Math" charset="0"/>
                              <a:ea typeface="Cambria Math" charset="0"/>
                              <a:cs typeface="Cambria Math" charset="0"/>
                            </a:rPr>
                            <m:t>2(1+</m:t>
                          </m:r>
                          <m:r>
                            <a:rPr lang="en-US" b="0" i="1" smtClean="0">
                              <a:latin typeface="Cambria Math" charset="0"/>
                              <a:ea typeface="Cambria Math" charset="0"/>
                              <a:cs typeface="Cambria Math" charset="0"/>
                            </a:rPr>
                            <m:t>𝛿</m:t>
                          </m:r>
                          <m:r>
                            <a:rPr lang="en-US" b="0" i="1" smtClean="0">
                              <a:latin typeface="Cambria Math" charset="0"/>
                              <a:ea typeface="Cambria Math" charset="0"/>
                              <a:cs typeface="Cambria Math" charset="0"/>
                            </a:rPr>
                            <m:t>)</m:t>
                          </m:r>
                        </m:sup>
                      </m:sSup>
                    </m:oMath>
                  </m:oMathPara>
                </a14:m>
                <a:endParaRPr lang="en-US" dirty="0"/>
              </a:p>
            </p:txBody>
          </p:sp>
        </mc:Choice>
        <mc:Fallback xmlns="">
          <p:sp>
            <p:nvSpPr>
              <p:cNvPr id="9" name="Content Placeholder 4"/>
              <p:cNvSpPr txBox="1">
                <a:spLocks noRot="1" noChangeAspect="1" noMove="1" noResize="1" noEditPoints="1" noAdjustHandles="1" noChangeArrowheads="1" noChangeShapeType="1" noTextEdit="1"/>
              </p:cNvSpPr>
              <p:nvPr/>
            </p:nvSpPr>
            <p:spPr>
              <a:xfrm>
                <a:off x="8075993" y="5083207"/>
                <a:ext cx="5822887" cy="7680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15162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19" y="329566"/>
            <a:ext cx="13295031" cy="1371600"/>
          </a:xfrm>
        </p:spPr>
        <p:txBody>
          <a:bodyPr>
            <a:normAutofit/>
          </a:bodyPr>
          <a:lstStyle/>
          <a:p>
            <a:r>
              <a:rPr lang="en-US" dirty="0" smtClean="0"/>
              <a:t>Additional Metric: Energy Reliability</a:t>
            </a:r>
            <a:endParaRPr lang="en-US" dirty="0"/>
          </a:p>
        </p:txBody>
      </p:sp>
      <p:sp>
        <p:nvSpPr>
          <p:cNvPr id="3" name="Content Placeholder 2"/>
          <p:cNvSpPr>
            <a:spLocks noGrp="1"/>
          </p:cNvSpPr>
          <p:nvPr>
            <p:ph idx="1"/>
          </p:nvPr>
        </p:nvSpPr>
        <p:spPr/>
        <p:txBody>
          <a:bodyPr>
            <a:normAutofit fontScale="92500"/>
          </a:bodyPr>
          <a:lstStyle/>
          <a:p>
            <a:r>
              <a:rPr lang="en-US" dirty="0" err="1" smtClean="0"/>
              <a:t>Exascale</a:t>
            </a:r>
            <a:r>
              <a:rPr lang="en-US" dirty="0" smtClean="0"/>
              <a:t> systems will experience more frequent failures (at least once a day</a:t>
            </a:r>
            <a:r>
              <a:rPr lang="en-US" dirty="0" smtClean="0">
                <a:sym typeface="Wingdings"/>
              </a:rPr>
              <a:t>)</a:t>
            </a:r>
            <a:endParaRPr lang="en-US" dirty="0" smtClean="0"/>
          </a:p>
          <a:p>
            <a:r>
              <a:rPr lang="en-US" dirty="0" smtClean="0"/>
              <a:t>Energy usage increases to provide reliability mechanisms</a:t>
            </a:r>
          </a:p>
          <a:p>
            <a:pPr lvl="1"/>
            <a:r>
              <a:rPr lang="en-US" dirty="0" smtClean="0"/>
              <a:t>e.g., cooling, checkpoints/restarts, backup components</a:t>
            </a:r>
          </a:p>
          <a:p>
            <a:r>
              <a:rPr lang="en-US" dirty="0" smtClean="0"/>
              <a:t>Slowdowns due to DVFS increase likelihood of encountering a failure, impacting overall energy savings</a:t>
            </a:r>
          </a:p>
          <a:p>
            <a:endParaRPr lang="en-US" dirty="0"/>
          </a:p>
        </p:txBody>
      </p:sp>
      <p:sp>
        <p:nvSpPr>
          <p:cNvPr id="4" name="Slide Number Placeholder 3"/>
          <p:cNvSpPr>
            <a:spLocks noGrp="1"/>
          </p:cNvSpPr>
          <p:nvPr>
            <p:ph type="sldNum" sz="quarter" idx="12"/>
          </p:nvPr>
        </p:nvSpPr>
        <p:spPr/>
        <p:txBody>
          <a:bodyPr/>
          <a:lstStyle/>
          <a:p>
            <a:fld id="{2066355A-084C-D24E-9AD2-7E4FC41EA627}" type="slidenum">
              <a:rPr lang="en-US" smtClean="0"/>
              <a:pPr/>
              <a:t>27</a:t>
            </a:fld>
            <a:endParaRPr lang="en-US"/>
          </a:p>
        </p:txBody>
      </p:sp>
    </p:spTree>
    <p:extLst>
      <p:ext uri="{BB962C8B-B14F-4D97-AF65-F5344CB8AC3E}">
        <p14:creationId xmlns:p14="http://schemas.microsoft.com/office/powerpoint/2010/main" val="354373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Outline	</a:t>
            </a:r>
            <a:endParaRPr lang="en-US" dirty="0"/>
          </a:p>
        </p:txBody>
      </p:sp>
      <p:sp>
        <p:nvSpPr>
          <p:cNvPr id="3" name="Content Placeholder 2"/>
          <p:cNvSpPr>
            <a:spLocks noGrp="1"/>
          </p:cNvSpPr>
          <p:nvPr>
            <p:ph idx="1"/>
          </p:nvPr>
        </p:nvSpPr>
        <p:spPr/>
        <p:txBody>
          <a:bodyPr>
            <a:normAutofit/>
          </a:bodyPr>
          <a:lstStyle/>
          <a:p>
            <a:r>
              <a:rPr lang="en-US" sz="4600" dirty="0" smtClean="0">
                <a:solidFill>
                  <a:schemeClr val="bg1">
                    <a:lumMod val="85000"/>
                  </a:schemeClr>
                </a:solidFill>
                <a:ea typeface="Cambria" charset="0"/>
                <a:cs typeface="Cambria" charset="0"/>
              </a:rPr>
              <a:t>Motivation &amp; Background</a:t>
            </a:r>
          </a:p>
          <a:p>
            <a:r>
              <a:rPr lang="en-US" dirty="0" smtClean="0">
                <a:solidFill>
                  <a:schemeClr val="bg1">
                    <a:lumMod val="85000"/>
                  </a:schemeClr>
                </a:solidFill>
                <a:ea typeface="Cambria" charset="0"/>
                <a:cs typeface="Cambria" charset="0"/>
              </a:rPr>
              <a:t>Energy-Efficient Techniques for HPC</a:t>
            </a:r>
            <a:endParaRPr lang="en-US" sz="4600" dirty="0" smtClean="0">
              <a:solidFill>
                <a:schemeClr val="bg1">
                  <a:lumMod val="85000"/>
                </a:schemeClr>
              </a:solidFill>
              <a:ea typeface="Cambria" charset="0"/>
              <a:cs typeface="Cambria" charset="0"/>
            </a:endParaRPr>
          </a:p>
          <a:p>
            <a:r>
              <a:rPr lang="en-US" dirty="0" smtClean="0">
                <a:ea typeface="Cambria" charset="0"/>
                <a:cs typeface="Cambria" charset="0"/>
              </a:rPr>
              <a:t>Power-Constrained Techniques for HPC</a:t>
            </a:r>
            <a:endParaRPr lang="en-US" sz="4600" dirty="0" smtClean="0">
              <a:ea typeface="Cambria" charset="0"/>
              <a:cs typeface="Cambria" charset="0"/>
            </a:endParaRPr>
          </a:p>
          <a:p>
            <a:r>
              <a:rPr lang="en-US" dirty="0">
                <a:solidFill>
                  <a:schemeClr val="bg1">
                    <a:lumMod val="85000"/>
                  </a:schemeClr>
                </a:solidFill>
                <a:ea typeface="Cambria" charset="0"/>
                <a:cs typeface="Cambria" charset="0"/>
              </a:rPr>
              <a:t>Scientific Visualization</a:t>
            </a:r>
          </a:p>
          <a:p>
            <a:r>
              <a:rPr lang="en-US" dirty="0">
                <a:solidFill>
                  <a:schemeClr val="bg1">
                    <a:lumMod val="85000"/>
                  </a:schemeClr>
                </a:solidFill>
                <a:ea typeface="Cambria" charset="0"/>
                <a:cs typeface="Cambria" charset="0"/>
              </a:rPr>
              <a:t>Power-Aware Visualization &amp; Future Work</a:t>
            </a: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28</a:t>
            </a:fld>
            <a:endParaRPr lang="en-US" dirty="0">
              <a:solidFill>
                <a:srgbClr val="FEC309"/>
              </a:solidFill>
            </a:endParaRPr>
          </a:p>
        </p:txBody>
      </p:sp>
    </p:spTree>
    <p:extLst>
      <p:ext uri="{BB962C8B-B14F-4D97-AF65-F5344CB8AC3E}">
        <p14:creationId xmlns:p14="http://schemas.microsoft.com/office/powerpoint/2010/main" val="1073756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Outline	</a:t>
            </a:r>
            <a:endParaRPr lang="en-US" dirty="0"/>
          </a:p>
        </p:txBody>
      </p:sp>
      <p:sp>
        <p:nvSpPr>
          <p:cNvPr id="3" name="Content Placeholder 2"/>
          <p:cNvSpPr>
            <a:spLocks noGrp="1"/>
          </p:cNvSpPr>
          <p:nvPr>
            <p:ph idx="1"/>
          </p:nvPr>
        </p:nvSpPr>
        <p:spPr/>
        <p:txBody>
          <a:bodyPr>
            <a:normAutofit/>
          </a:bodyPr>
          <a:lstStyle/>
          <a:p>
            <a:r>
              <a:rPr lang="en-US" dirty="0" smtClean="0">
                <a:ea typeface="Cambria" charset="0"/>
                <a:cs typeface="Cambria" charset="0"/>
              </a:rPr>
              <a:t>Motivation </a:t>
            </a:r>
            <a:r>
              <a:rPr lang="en-US" dirty="0">
                <a:ea typeface="Cambria" charset="0"/>
                <a:cs typeface="Cambria" charset="0"/>
              </a:rPr>
              <a:t>&amp; </a:t>
            </a:r>
            <a:r>
              <a:rPr lang="en-US" dirty="0" smtClean="0">
                <a:ea typeface="Cambria" charset="0"/>
                <a:cs typeface="Cambria" charset="0"/>
              </a:rPr>
              <a:t>Background</a:t>
            </a:r>
          </a:p>
          <a:p>
            <a:r>
              <a:rPr lang="en-US" dirty="0" smtClean="0">
                <a:solidFill>
                  <a:schemeClr val="bg1">
                    <a:lumMod val="85000"/>
                  </a:schemeClr>
                </a:solidFill>
                <a:ea typeface="Cambria" charset="0"/>
                <a:cs typeface="Cambria" charset="0"/>
              </a:rPr>
              <a:t>Energy-Efficient Techniques for HPC</a:t>
            </a:r>
            <a:endParaRPr lang="en-US" sz="4600" dirty="0" smtClean="0">
              <a:solidFill>
                <a:schemeClr val="bg1">
                  <a:lumMod val="85000"/>
                </a:schemeClr>
              </a:solidFill>
              <a:ea typeface="Cambria" charset="0"/>
              <a:cs typeface="Cambria" charset="0"/>
            </a:endParaRPr>
          </a:p>
          <a:p>
            <a:r>
              <a:rPr lang="en-US" dirty="0" smtClean="0">
                <a:solidFill>
                  <a:schemeClr val="bg1">
                    <a:lumMod val="85000"/>
                  </a:schemeClr>
                </a:solidFill>
                <a:ea typeface="Cambria" charset="0"/>
                <a:cs typeface="Cambria" charset="0"/>
              </a:rPr>
              <a:t>Power-Constrained Techniques for HPC</a:t>
            </a:r>
            <a:endParaRPr lang="en-US" sz="4600" dirty="0" smtClean="0">
              <a:solidFill>
                <a:schemeClr val="bg1">
                  <a:lumMod val="85000"/>
                </a:schemeClr>
              </a:solidFill>
              <a:ea typeface="Cambria" charset="0"/>
              <a:cs typeface="Cambria" charset="0"/>
            </a:endParaRPr>
          </a:p>
          <a:p>
            <a:r>
              <a:rPr lang="en-US" dirty="0" smtClean="0">
                <a:solidFill>
                  <a:schemeClr val="bg1">
                    <a:lumMod val="85000"/>
                  </a:schemeClr>
                </a:solidFill>
                <a:ea typeface="Cambria" charset="0"/>
                <a:cs typeface="Cambria" charset="0"/>
              </a:rPr>
              <a:t>Scientific Visualization</a:t>
            </a:r>
          </a:p>
          <a:p>
            <a:r>
              <a:rPr lang="en-US" sz="4600" dirty="0" smtClean="0">
                <a:solidFill>
                  <a:schemeClr val="bg1">
                    <a:lumMod val="85000"/>
                  </a:schemeClr>
                </a:solidFill>
                <a:ea typeface="Cambria" charset="0"/>
                <a:cs typeface="Cambria" charset="0"/>
              </a:rPr>
              <a:t>Power-Aware Visualization &amp; Future Work</a:t>
            </a: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2</a:t>
            </a:fld>
            <a:endParaRPr lang="en-US" dirty="0">
              <a:solidFill>
                <a:srgbClr val="FEC309"/>
              </a:solidFill>
            </a:endParaRPr>
          </a:p>
        </p:txBody>
      </p:sp>
    </p:spTree>
    <p:extLst>
      <p:ext uri="{BB962C8B-B14F-4D97-AF65-F5344CB8AC3E}">
        <p14:creationId xmlns:p14="http://schemas.microsoft.com/office/powerpoint/2010/main" val="4064590286"/>
      </p:ext>
    </p:extLst>
  </p:cSld>
  <p:clrMapOvr>
    <a:masterClrMapping/>
  </p:clrMapOvr>
  <mc:AlternateContent xmlns:mc="http://schemas.openxmlformats.org/markup-compatibility/2006" xmlns:p14="http://schemas.microsoft.com/office/powerpoint/2010/main">
    <mc:Choice Requires="p14">
      <p:transition spd="slow" p14:dur="2000" advTm="5306"/>
    </mc:Choice>
    <mc:Fallback xmlns="">
      <p:transition spd="slow" advTm="5306"/>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Power-Constrained?</a:t>
            </a:r>
            <a:endParaRPr lang="en-US" dirty="0"/>
          </a:p>
        </p:txBody>
      </p:sp>
      <p:sp>
        <p:nvSpPr>
          <p:cNvPr id="3" name="Content Placeholder 2"/>
          <p:cNvSpPr>
            <a:spLocks noGrp="1"/>
          </p:cNvSpPr>
          <p:nvPr>
            <p:ph idx="1"/>
          </p:nvPr>
        </p:nvSpPr>
        <p:spPr/>
        <p:txBody>
          <a:bodyPr/>
          <a:lstStyle/>
          <a:p>
            <a:r>
              <a:rPr lang="en-US" dirty="0" smtClean="0"/>
              <a:t>Power is the constrained resource at </a:t>
            </a:r>
            <a:r>
              <a:rPr lang="en-US" dirty="0" err="1" smtClean="0"/>
              <a:t>exascale</a:t>
            </a:r>
            <a:endParaRPr lang="en-US" dirty="0" smtClean="0"/>
          </a:p>
          <a:p>
            <a:r>
              <a:rPr lang="en-US" b="1" dirty="0" smtClean="0"/>
              <a:t>Goal</a:t>
            </a:r>
            <a:r>
              <a:rPr lang="en-US" dirty="0" smtClean="0"/>
              <a:t>: Maximize power efficiency by increasing system job throughput</a:t>
            </a:r>
          </a:p>
          <a:p>
            <a:r>
              <a:rPr lang="en-US" b="1" dirty="0" smtClean="0"/>
              <a:t>How</a:t>
            </a:r>
            <a:r>
              <a:rPr lang="en-US" dirty="0" smtClean="0"/>
              <a:t>: Applications will need to be flexible with resource allocations (e.g., power, nodes, execution time)</a:t>
            </a:r>
          </a:p>
        </p:txBody>
      </p:sp>
      <p:sp>
        <p:nvSpPr>
          <p:cNvPr id="5" name="Slide Number Placeholder 4"/>
          <p:cNvSpPr>
            <a:spLocks noGrp="1"/>
          </p:cNvSpPr>
          <p:nvPr>
            <p:ph type="sldNum" sz="quarter" idx="12"/>
          </p:nvPr>
        </p:nvSpPr>
        <p:spPr/>
        <p:txBody>
          <a:bodyPr/>
          <a:lstStyle/>
          <a:p>
            <a:fld id="{2066355A-084C-D24E-9AD2-7E4FC41EA627}" type="slidenum">
              <a:rPr lang="en-US" smtClean="0"/>
              <a:pPr/>
              <a:t>29</a:t>
            </a:fld>
            <a:endParaRPr lang="en-US" dirty="0"/>
          </a:p>
        </p:txBody>
      </p:sp>
      <p:sp>
        <p:nvSpPr>
          <p:cNvPr id="28" name="TextBox 27"/>
          <p:cNvSpPr txBox="1"/>
          <p:nvPr/>
        </p:nvSpPr>
        <p:spPr>
          <a:xfrm>
            <a:off x="-145584" y="9834932"/>
            <a:ext cx="4648200" cy="400110"/>
          </a:xfrm>
          <a:prstGeom prst="rect">
            <a:avLst/>
          </a:prstGeom>
          <a:noFill/>
        </p:spPr>
        <p:txBody>
          <a:bodyPr wrap="square" rtlCol="0">
            <a:spAutoFit/>
          </a:bodyPr>
          <a:lstStyle/>
          <a:p>
            <a:r>
              <a:rPr lang="en-US" sz="2000" dirty="0" smtClean="0">
                <a:solidFill>
                  <a:schemeClr val="bg1"/>
                </a:solidFill>
              </a:rPr>
              <a:t>c/o T </a:t>
            </a:r>
            <a:r>
              <a:rPr lang="en-US" sz="2000" dirty="0" err="1" smtClean="0">
                <a:solidFill>
                  <a:schemeClr val="bg1"/>
                </a:solidFill>
              </a:rPr>
              <a:t>Patki</a:t>
            </a:r>
            <a:endParaRPr lang="en-US" sz="2000" dirty="0">
              <a:solidFill>
                <a:schemeClr val="bg1"/>
              </a:solidFill>
            </a:endParaRPr>
          </a:p>
        </p:txBody>
      </p:sp>
      <p:sp>
        <p:nvSpPr>
          <p:cNvPr id="23" name="TextBox 22"/>
          <p:cNvSpPr txBox="1"/>
          <p:nvPr/>
        </p:nvSpPr>
        <p:spPr>
          <a:xfrm>
            <a:off x="-145584" y="9988807"/>
            <a:ext cx="4648200" cy="400110"/>
          </a:xfrm>
          <a:prstGeom prst="rect">
            <a:avLst/>
          </a:prstGeom>
          <a:noFill/>
        </p:spPr>
        <p:txBody>
          <a:bodyPr wrap="square" rtlCol="0">
            <a:spAutoFit/>
          </a:bodyPr>
          <a:lstStyle/>
          <a:p>
            <a:r>
              <a:rPr lang="en-US" sz="2000" dirty="0" smtClean="0">
                <a:solidFill>
                  <a:schemeClr val="bg1"/>
                </a:solidFill>
              </a:rPr>
              <a:t>c/o T </a:t>
            </a:r>
            <a:r>
              <a:rPr lang="en-US" sz="2000" dirty="0" err="1" smtClean="0">
                <a:solidFill>
                  <a:schemeClr val="bg1"/>
                </a:solidFill>
              </a:rPr>
              <a:t>Patki</a:t>
            </a:r>
            <a:endParaRPr lang="en-US" sz="2000" dirty="0">
              <a:solidFill>
                <a:schemeClr val="bg1"/>
              </a:solidFill>
            </a:endParaRPr>
          </a:p>
        </p:txBody>
      </p:sp>
    </p:spTree>
    <p:extLst>
      <p:ext uri="{BB962C8B-B14F-4D97-AF65-F5344CB8AC3E}">
        <p14:creationId xmlns:p14="http://schemas.microsoft.com/office/powerpoint/2010/main" val="1580360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HPC System Design Approaches</a:t>
            </a:r>
            <a:endParaRPr lang="en-US" dirty="0"/>
          </a:p>
        </p:txBody>
      </p:sp>
      <p:sp>
        <p:nvSpPr>
          <p:cNvPr id="9" name="Content Placeholder 8"/>
          <p:cNvSpPr>
            <a:spLocks noGrp="1"/>
          </p:cNvSpPr>
          <p:nvPr>
            <p:ph idx="1"/>
          </p:nvPr>
        </p:nvSpPr>
        <p:spPr/>
        <p:txBody>
          <a:bodyPr>
            <a:normAutofit fontScale="85000" lnSpcReduction="20000"/>
          </a:bodyPr>
          <a:lstStyle/>
          <a:p>
            <a:r>
              <a:rPr lang="en-US" b="1" dirty="0" smtClean="0"/>
              <a:t>Worst-Case Provisioning</a:t>
            </a:r>
            <a:r>
              <a:rPr lang="en-US" dirty="0" smtClean="0"/>
              <a:t> (current approach)</a:t>
            </a:r>
          </a:p>
          <a:p>
            <a:pPr lvl="1"/>
            <a:r>
              <a:rPr lang="en-US" dirty="0" smtClean="0"/>
              <a:t>Assume </a:t>
            </a:r>
            <a:r>
              <a:rPr lang="en-US" dirty="0"/>
              <a:t>every node </a:t>
            </a:r>
            <a:r>
              <a:rPr lang="en-US" dirty="0" smtClean="0"/>
              <a:t>consumes </a:t>
            </a:r>
            <a:r>
              <a:rPr lang="en-US" dirty="0"/>
              <a:t>peak power simultaneously</a:t>
            </a:r>
          </a:p>
          <a:p>
            <a:r>
              <a:rPr lang="en-US" b="1" dirty="0" smtClean="0"/>
              <a:t>Hardware Overprovisioning</a:t>
            </a:r>
          </a:p>
          <a:p>
            <a:pPr lvl="1"/>
            <a:r>
              <a:rPr lang="en-US" sz="4300" dirty="0"/>
              <a:t>More nodes exist than can be fully powered </a:t>
            </a:r>
            <a:r>
              <a:rPr lang="en-US" sz="4300" dirty="0" smtClean="0"/>
              <a:t>simultaneously under </a:t>
            </a:r>
            <a:r>
              <a:rPr lang="en-US" sz="4300" dirty="0"/>
              <a:t>the </a:t>
            </a:r>
            <a:r>
              <a:rPr lang="en-US" sz="4300" dirty="0" smtClean="0"/>
              <a:t>bound</a:t>
            </a:r>
            <a:endParaRPr lang="en-US" sz="4300" dirty="0"/>
          </a:p>
          <a:p>
            <a:pPr lvl="1"/>
            <a:r>
              <a:rPr lang="en-US" sz="4300" u="sng" dirty="0" smtClean="0"/>
              <a:t>Benefits</a:t>
            </a:r>
            <a:r>
              <a:rPr lang="en-US" dirty="0"/>
              <a:t>:</a:t>
            </a:r>
          </a:p>
          <a:p>
            <a:pPr lvl="2"/>
            <a:r>
              <a:rPr lang="en-US" sz="4300" dirty="0" smtClean="0"/>
              <a:t>Dynamic </a:t>
            </a:r>
            <a:r>
              <a:rPr lang="en-US" sz="4300" dirty="0"/>
              <a:t>system configuration based on application execution</a:t>
            </a:r>
          </a:p>
          <a:p>
            <a:pPr lvl="2"/>
            <a:r>
              <a:rPr lang="en-US" sz="4300" dirty="0"/>
              <a:t>Increase system throughput by reallocating power where it is most needed</a:t>
            </a:r>
          </a:p>
          <a:p>
            <a:pPr lvl="1"/>
            <a:endParaRPr lang="en-US" dirty="0"/>
          </a:p>
          <a:p>
            <a:pPr lvl="1"/>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30</a:t>
            </a:fld>
            <a:endParaRPr lang="en-US"/>
          </a:p>
        </p:txBody>
      </p:sp>
    </p:spTree>
    <p:custDataLst>
      <p:tags r:id="rId1"/>
    </p:custDataLst>
    <p:extLst>
      <p:ext uri="{BB962C8B-B14F-4D97-AF65-F5344CB8AC3E}">
        <p14:creationId xmlns:p14="http://schemas.microsoft.com/office/powerpoint/2010/main" val="665642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144379"/>
            <a:ext cx="12568428" cy="1336949"/>
          </a:xfrm>
        </p:spPr>
        <p:txBody>
          <a:bodyPr>
            <a:noAutofit/>
          </a:bodyPr>
          <a:lstStyle/>
          <a:p>
            <a:r>
              <a:rPr lang="en-US" sz="5500" dirty="0" smtClean="0"/>
              <a:t>Power Saving Technique:</a:t>
            </a:r>
            <a:br>
              <a:rPr lang="en-US" sz="5500" dirty="0" smtClean="0"/>
            </a:br>
            <a:r>
              <a:rPr lang="en-US" sz="5500" dirty="0" smtClean="0"/>
              <a:t>Reduce Concurrency</a:t>
            </a:r>
            <a:endParaRPr lang="en-US" sz="5500" dirty="0"/>
          </a:p>
        </p:txBody>
      </p:sp>
      <p:sp>
        <p:nvSpPr>
          <p:cNvPr id="3" name="Content Placeholder 2"/>
          <p:cNvSpPr>
            <a:spLocks noGrp="1"/>
          </p:cNvSpPr>
          <p:nvPr>
            <p:ph idx="1"/>
          </p:nvPr>
        </p:nvSpPr>
        <p:spPr/>
        <p:txBody>
          <a:bodyPr>
            <a:normAutofit fontScale="92500"/>
          </a:bodyPr>
          <a:lstStyle/>
          <a:p>
            <a:r>
              <a:rPr lang="en-US" dirty="0" smtClean="0">
                <a:ea typeface="Cambria" charset="0"/>
                <a:cs typeface="Cambria" charset="0"/>
              </a:rPr>
              <a:t>Change number of threads executing in parallel region</a:t>
            </a:r>
          </a:p>
          <a:p>
            <a:r>
              <a:rPr lang="en-US" dirty="0" smtClean="0">
                <a:ea typeface="Cambria" charset="0"/>
                <a:cs typeface="Cambria" charset="0"/>
              </a:rPr>
              <a:t>Less overhead than DVFS</a:t>
            </a:r>
          </a:p>
          <a:p>
            <a:r>
              <a:rPr lang="en-US" dirty="0" smtClean="0">
                <a:ea typeface="Cambria" charset="0"/>
                <a:cs typeface="Cambria" charset="0"/>
                <a:sym typeface="Wingdings"/>
              </a:rPr>
              <a:t>Beneficial on architectures with shared clock frequencies between CPU and shared cache</a:t>
            </a:r>
          </a:p>
          <a:p>
            <a:pPr marL="0" indent="0">
              <a:buNone/>
            </a:pPr>
            <a:r>
              <a:rPr lang="en-US" dirty="0">
                <a:solidFill>
                  <a:srgbClr val="00B050"/>
                </a:solidFill>
                <a:ea typeface="Cambria" charset="0"/>
                <a:cs typeface="Cambria" charset="0"/>
                <a:sym typeface="Wingdings"/>
              </a:rPr>
              <a:t>✔ </a:t>
            </a:r>
            <a:r>
              <a:rPr lang="en-US" dirty="0" smtClean="0">
                <a:ea typeface="Cambria" charset="0"/>
                <a:cs typeface="Cambria" charset="0"/>
                <a:sym typeface="Wingdings"/>
              </a:rPr>
              <a:t>Will lead </a:t>
            </a:r>
            <a:r>
              <a:rPr lang="en-US" dirty="0">
                <a:ea typeface="Cambria" charset="0"/>
                <a:cs typeface="Cambria" charset="0"/>
                <a:sym typeface="Wingdings"/>
              </a:rPr>
              <a:t>to </a:t>
            </a:r>
            <a:r>
              <a:rPr lang="en-US" dirty="0" smtClean="0">
                <a:ea typeface="Cambria" charset="0"/>
                <a:cs typeface="Cambria" charset="0"/>
                <a:sym typeface="Wingdings"/>
              </a:rPr>
              <a:t>power savings</a:t>
            </a:r>
          </a:p>
          <a:p>
            <a:pPr marL="0" indent="0">
              <a:buNone/>
            </a:pPr>
            <a:r>
              <a:rPr lang="en-US" dirty="0">
                <a:solidFill>
                  <a:srgbClr val="FFC307"/>
                </a:solidFill>
                <a:ea typeface="Cambria" charset="0"/>
                <a:cs typeface="Cambria" charset="0"/>
                <a:sym typeface="Wingdings"/>
              </a:rPr>
              <a:t>✔</a:t>
            </a:r>
            <a:r>
              <a:rPr lang="en-US" dirty="0">
                <a:ea typeface="Cambria" charset="0"/>
                <a:cs typeface="Cambria" charset="0"/>
                <a:sym typeface="Wingdings"/>
              </a:rPr>
              <a:t> May lead to energy savings, may not</a:t>
            </a:r>
          </a:p>
          <a:p>
            <a:pPr marL="0" indent="0">
              <a:buNone/>
            </a:pPr>
            <a:r>
              <a:rPr lang="en-US" dirty="0" smtClean="0">
                <a:solidFill>
                  <a:srgbClr val="FF0000"/>
                </a:solidFill>
                <a:ea typeface="Cambria" charset="0"/>
                <a:cs typeface="Cambria" charset="0"/>
                <a:sym typeface="Wingdings"/>
              </a:rPr>
              <a:t>✖</a:t>
            </a:r>
            <a:r>
              <a:rPr lang="en-US" dirty="0" smtClean="0">
                <a:ea typeface="Cambria" charset="0"/>
                <a:cs typeface="Cambria" charset="0"/>
                <a:sym typeface="Wingdings"/>
              </a:rPr>
              <a:t> </a:t>
            </a:r>
            <a:r>
              <a:rPr lang="en-US" dirty="0">
                <a:ea typeface="Cambria" charset="0"/>
                <a:cs typeface="Cambria" charset="0"/>
                <a:sym typeface="Wingdings"/>
              </a:rPr>
              <a:t>Does not guarantee a specific power consumption</a:t>
            </a:r>
          </a:p>
          <a:p>
            <a:endParaRPr lang="en-US" dirty="0">
              <a:ea typeface="Cambria" charset="0"/>
              <a:cs typeface="Cambria" charset="0"/>
              <a:sym typeface="Wingdings"/>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pPr/>
              <a:t>31</a:t>
            </a:fld>
            <a:endParaRPr lang="en-US" dirty="0"/>
          </a:p>
        </p:txBody>
      </p:sp>
    </p:spTree>
    <p:extLst>
      <p:ext uri="{BB962C8B-B14F-4D97-AF65-F5344CB8AC3E}">
        <p14:creationId xmlns:p14="http://schemas.microsoft.com/office/powerpoint/2010/main" val="461687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144379"/>
            <a:ext cx="12568428" cy="1336949"/>
          </a:xfrm>
        </p:spPr>
        <p:txBody>
          <a:bodyPr>
            <a:noAutofit/>
          </a:bodyPr>
          <a:lstStyle/>
          <a:p>
            <a:r>
              <a:rPr lang="en-US" sz="5500" dirty="0" smtClean="0"/>
              <a:t>Power Saving Technique:</a:t>
            </a:r>
            <a:br>
              <a:rPr lang="en-US" sz="5500" dirty="0" smtClean="0"/>
            </a:br>
            <a:r>
              <a:rPr lang="en-US" sz="5500" dirty="0" smtClean="0"/>
              <a:t>Power Capping</a:t>
            </a:r>
            <a:endParaRPr lang="en-US" sz="5500" dirty="0"/>
          </a:p>
        </p:txBody>
      </p:sp>
      <p:sp>
        <p:nvSpPr>
          <p:cNvPr id="3" name="Content Placeholder 2"/>
          <p:cNvSpPr>
            <a:spLocks noGrp="1"/>
          </p:cNvSpPr>
          <p:nvPr>
            <p:ph idx="1"/>
          </p:nvPr>
        </p:nvSpPr>
        <p:spPr/>
        <p:txBody>
          <a:bodyPr>
            <a:normAutofit/>
          </a:bodyPr>
          <a:lstStyle/>
          <a:p>
            <a:r>
              <a:rPr lang="en-US" dirty="0" smtClean="0">
                <a:ea typeface="Cambria" charset="0"/>
                <a:cs typeface="Cambria" charset="0"/>
              </a:rPr>
              <a:t>Enforce an upper bound on power consumption, hardware toggles CPU frequency/voltage</a:t>
            </a:r>
          </a:p>
          <a:p>
            <a:r>
              <a:rPr lang="en-US" dirty="0">
                <a:ea typeface="Cambria" charset="0"/>
                <a:cs typeface="Cambria" charset="0"/>
              </a:rPr>
              <a:t>Supported by Intel, AMD, IBM </a:t>
            </a:r>
            <a:r>
              <a:rPr lang="en-US" dirty="0" smtClean="0">
                <a:ea typeface="Cambria" charset="0"/>
                <a:cs typeface="Cambria" charset="0"/>
              </a:rPr>
              <a:t>processors</a:t>
            </a:r>
          </a:p>
          <a:p>
            <a:pPr marL="0" indent="0">
              <a:buNone/>
            </a:pPr>
            <a:r>
              <a:rPr lang="en-US" dirty="0">
                <a:solidFill>
                  <a:srgbClr val="00B050"/>
                </a:solidFill>
                <a:ea typeface="Cambria" charset="0"/>
                <a:cs typeface="Cambria" charset="0"/>
                <a:sym typeface="Wingdings"/>
              </a:rPr>
              <a:t>✔ </a:t>
            </a:r>
            <a:r>
              <a:rPr lang="en-US" dirty="0">
                <a:ea typeface="Cambria" charset="0"/>
                <a:cs typeface="Cambria" charset="0"/>
                <a:sym typeface="Wingdings"/>
              </a:rPr>
              <a:t>Will lead to power </a:t>
            </a:r>
            <a:r>
              <a:rPr lang="en-US" dirty="0" smtClean="0">
                <a:ea typeface="Cambria" charset="0"/>
                <a:cs typeface="Cambria" charset="0"/>
                <a:sym typeface="Wingdings"/>
              </a:rPr>
              <a:t>savings</a:t>
            </a:r>
            <a:endParaRPr lang="en-US" dirty="0" smtClean="0">
              <a:solidFill>
                <a:srgbClr val="00B050"/>
              </a:solidFill>
              <a:ea typeface="Cambria" charset="0"/>
              <a:cs typeface="Cambria" charset="0"/>
              <a:sym typeface="Wingdings"/>
            </a:endParaRPr>
          </a:p>
          <a:p>
            <a:pPr marL="0" indent="0">
              <a:buNone/>
            </a:pPr>
            <a:r>
              <a:rPr lang="en-US" dirty="0" smtClean="0">
                <a:solidFill>
                  <a:srgbClr val="FEC309"/>
                </a:solidFill>
                <a:ea typeface="Cambria" charset="0"/>
                <a:cs typeface="Cambria" charset="0"/>
                <a:sym typeface="Wingdings"/>
              </a:rPr>
              <a:t>✔</a:t>
            </a:r>
            <a:r>
              <a:rPr lang="en-US" dirty="0" smtClean="0">
                <a:solidFill>
                  <a:srgbClr val="00B050"/>
                </a:solidFill>
                <a:ea typeface="Cambria" charset="0"/>
                <a:cs typeface="Cambria" charset="0"/>
                <a:sym typeface="Wingdings"/>
              </a:rPr>
              <a:t> </a:t>
            </a:r>
            <a:r>
              <a:rPr lang="en-US" dirty="0" smtClean="0">
                <a:ea typeface="Cambria" charset="0"/>
                <a:cs typeface="Cambria" charset="0"/>
                <a:sym typeface="Wingdings"/>
              </a:rPr>
              <a:t>May </a:t>
            </a:r>
            <a:r>
              <a:rPr lang="en-US" dirty="0">
                <a:ea typeface="Cambria" charset="0"/>
                <a:cs typeface="Cambria" charset="0"/>
                <a:sym typeface="Wingdings"/>
              </a:rPr>
              <a:t>lead to energy savings, may </a:t>
            </a:r>
            <a:r>
              <a:rPr lang="en-US" dirty="0" smtClean="0">
                <a:ea typeface="Cambria" charset="0"/>
                <a:cs typeface="Cambria" charset="0"/>
                <a:sym typeface="Wingdings"/>
              </a:rPr>
              <a:t>not</a:t>
            </a:r>
          </a:p>
          <a:p>
            <a:pPr marL="0" indent="0">
              <a:buNone/>
            </a:pPr>
            <a:r>
              <a:rPr lang="en-US" dirty="0">
                <a:solidFill>
                  <a:srgbClr val="00B050"/>
                </a:solidFill>
                <a:ea typeface="Cambria" charset="0"/>
                <a:cs typeface="Cambria" charset="0"/>
                <a:sym typeface="Wingdings"/>
              </a:rPr>
              <a:t>✔ </a:t>
            </a:r>
            <a:r>
              <a:rPr lang="en-US" dirty="0">
                <a:ea typeface="Cambria" charset="0"/>
                <a:cs typeface="Cambria" charset="0"/>
              </a:rPr>
              <a:t>Guarantees specific power </a:t>
            </a:r>
            <a:r>
              <a:rPr lang="en-US" dirty="0" smtClean="0">
                <a:ea typeface="Cambria" charset="0"/>
                <a:cs typeface="Cambria" charset="0"/>
              </a:rPr>
              <a:t>consumption</a:t>
            </a:r>
            <a:endParaRPr lang="en-US" dirty="0">
              <a:ea typeface="Cambria" charset="0"/>
              <a:cs typeface="Cambria" charset="0"/>
              <a:sym typeface="Wingdings"/>
            </a:endParaRPr>
          </a:p>
          <a:p>
            <a:pPr marL="0" indent="0">
              <a:buNone/>
            </a:pPr>
            <a:endParaRPr lang="en-US" dirty="0" smtClean="0">
              <a:ea typeface="Cambria" charset="0"/>
              <a:cs typeface="Cambria" charset="0"/>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pPr/>
              <a:t>32</a:t>
            </a:fld>
            <a:endParaRPr lang="en-US" dirty="0"/>
          </a:p>
        </p:txBody>
      </p:sp>
      <p:sp>
        <p:nvSpPr>
          <p:cNvPr id="7" name="Rounded Rectangle 6"/>
          <p:cNvSpPr/>
          <p:nvPr/>
        </p:nvSpPr>
        <p:spPr>
          <a:xfrm>
            <a:off x="762000" y="6465571"/>
            <a:ext cx="13106400" cy="1600200"/>
          </a:xfrm>
          <a:prstGeom prst="round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Performance under DVFS has been well-studied, but performance under a power cap will pose new challenges.</a:t>
            </a:r>
            <a:endParaRPr lang="en-US" sz="3600" dirty="0"/>
          </a:p>
        </p:txBody>
      </p:sp>
    </p:spTree>
    <p:custDataLst>
      <p:tags r:id="rId1"/>
    </p:custDataLst>
    <p:extLst>
      <p:ext uri="{BB962C8B-B14F-4D97-AF65-F5344CB8AC3E}">
        <p14:creationId xmlns:p14="http://schemas.microsoft.com/office/powerpoint/2010/main" val="1611291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CPU Performance Under a Power Bound</a:t>
            </a:r>
            <a:endParaRPr lang="en-US" dirty="0"/>
          </a:p>
        </p:txBody>
      </p:sp>
      <p:sp>
        <p:nvSpPr>
          <p:cNvPr id="4" name="Slide Number Placeholder 3"/>
          <p:cNvSpPr>
            <a:spLocks noGrp="1"/>
          </p:cNvSpPr>
          <p:nvPr>
            <p:ph type="sldNum" sz="quarter" idx="12"/>
          </p:nvPr>
        </p:nvSpPr>
        <p:spPr/>
        <p:txBody>
          <a:bodyPr/>
          <a:lstStyle/>
          <a:p>
            <a:fld id="{2066355A-084C-D24E-9AD2-7E4FC41EA627}" type="slidenum">
              <a:rPr lang="en-US" smtClean="0"/>
              <a:pPr/>
              <a:t>33</a:t>
            </a:fld>
            <a:endParaRPr lang="en-US"/>
          </a:p>
        </p:txBody>
      </p:sp>
      <p:sp>
        <p:nvSpPr>
          <p:cNvPr id="11" name="Content Placeholder 10"/>
          <p:cNvSpPr>
            <a:spLocks noGrp="1"/>
          </p:cNvSpPr>
          <p:nvPr>
            <p:ph sz="half" idx="1"/>
          </p:nvPr>
        </p:nvSpPr>
        <p:spPr/>
        <p:txBody>
          <a:bodyPr>
            <a:normAutofit/>
          </a:bodyPr>
          <a:lstStyle/>
          <a:p>
            <a:r>
              <a:rPr lang="en-US" dirty="0" smtClean="0"/>
              <a:t>Processor manufacturing is imperfect</a:t>
            </a:r>
          </a:p>
          <a:p>
            <a:r>
              <a:rPr lang="en-US" b="1" u="sng" dirty="0" smtClean="0"/>
              <a:t>Unbounded power</a:t>
            </a:r>
            <a:r>
              <a:rPr lang="en-US" dirty="0" smtClean="0"/>
              <a:t>: Constant execution time, variation in power draw</a:t>
            </a:r>
          </a:p>
          <a:p>
            <a:r>
              <a:rPr lang="en-US" b="1" u="sng" dirty="0" smtClean="0"/>
              <a:t>Bounded power</a:t>
            </a:r>
            <a:r>
              <a:rPr lang="en-US" dirty="0" smtClean="0"/>
              <a:t>:</a:t>
            </a:r>
            <a:r>
              <a:rPr lang="en-US" dirty="0"/>
              <a:t> </a:t>
            </a:r>
            <a:r>
              <a:rPr lang="en-US" dirty="0" smtClean="0"/>
              <a:t>Constant power draw, variation in execution time</a:t>
            </a:r>
          </a:p>
        </p:txBody>
      </p:sp>
      <p:pic>
        <p:nvPicPr>
          <p:cNvPr id="16" name="Content Placeholder 1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680213" y="1920875"/>
            <a:ext cx="6358515" cy="5778872"/>
          </a:xfrm>
        </p:spPr>
      </p:pic>
      <p:sp>
        <p:nvSpPr>
          <p:cNvPr id="6" name="TextBox 5"/>
          <p:cNvSpPr txBox="1"/>
          <p:nvPr/>
        </p:nvSpPr>
        <p:spPr>
          <a:xfrm>
            <a:off x="16933" y="7745624"/>
            <a:ext cx="4648200" cy="400110"/>
          </a:xfrm>
          <a:prstGeom prst="rect">
            <a:avLst/>
          </a:prstGeom>
          <a:noFill/>
        </p:spPr>
        <p:txBody>
          <a:bodyPr wrap="square" rtlCol="0">
            <a:spAutoFit/>
          </a:bodyPr>
          <a:lstStyle/>
          <a:p>
            <a:r>
              <a:rPr lang="en-US" sz="2000" dirty="0" smtClean="0">
                <a:solidFill>
                  <a:schemeClr val="bg1"/>
                </a:solidFill>
              </a:rPr>
              <a:t>c/o B </a:t>
            </a:r>
            <a:r>
              <a:rPr lang="en-US" sz="2000" dirty="0" err="1" smtClean="0">
                <a:solidFill>
                  <a:schemeClr val="bg1"/>
                </a:solidFill>
              </a:rPr>
              <a:t>Rountree</a:t>
            </a:r>
            <a:endParaRPr lang="en-US" sz="2000" dirty="0">
              <a:solidFill>
                <a:schemeClr val="bg1"/>
              </a:solidFill>
            </a:endParaRPr>
          </a:p>
        </p:txBody>
      </p:sp>
      <p:pic>
        <p:nvPicPr>
          <p:cNvPr id="7" name="Content Placeholder 15"/>
          <p:cNvPicPr>
            <a:picLocks noChangeAspect="1"/>
          </p:cNvPicPr>
          <p:nvPr/>
        </p:nvPicPr>
        <p:blipFill rotWithShape="1">
          <a:blip r:embed="rId3">
            <a:extLst>
              <a:ext uri="{28A0092B-C50C-407E-A947-70E740481C1C}">
                <a14:useLocalDpi xmlns:a14="http://schemas.microsoft.com/office/drawing/2010/main" val="0"/>
              </a:ext>
            </a:extLst>
          </a:blip>
          <a:srcRect l="74216" t="79316" r="1048" b="7315"/>
          <a:stretch/>
        </p:blipFill>
        <p:spPr>
          <a:xfrm>
            <a:off x="11554968" y="3939620"/>
            <a:ext cx="2834640" cy="1392396"/>
          </a:xfrm>
          <a:prstGeom prst="rect">
            <a:avLst/>
          </a:prstGeom>
          <a:ln w="57150">
            <a:solidFill>
              <a:schemeClr val="tx1"/>
            </a:solidFill>
          </a:ln>
        </p:spPr>
      </p:pic>
      <p:sp>
        <p:nvSpPr>
          <p:cNvPr id="8" name="Rectangle 7"/>
          <p:cNvSpPr/>
          <p:nvPr/>
        </p:nvSpPr>
        <p:spPr>
          <a:xfrm>
            <a:off x="12417552" y="6399356"/>
            <a:ext cx="1481328" cy="526984"/>
          </a:xfrm>
          <a:prstGeom prst="rect">
            <a:avLst/>
          </a:pr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flipV="1">
            <a:off x="13904355" y="5332016"/>
            <a:ext cx="507153" cy="106734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flipV="1">
            <a:off x="11544018" y="5357658"/>
            <a:ext cx="873534" cy="1041698"/>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10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Job Performance Under a Power Bound</a:t>
            </a:r>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t>34</a:t>
            </a:fld>
            <a:endParaRPr lang="en-US"/>
          </a:p>
        </p:txBody>
      </p:sp>
      <p:sp>
        <p:nvSpPr>
          <p:cNvPr id="12" name="TextBox 11"/>
          <p:cNvSpPr txBox="1"/>
          <p:nvPr/>
        </p:nvSpPr>
        <p:spPr>
          <a:xfrm>
            <a:off x="16933" y="7745624"/>
            <a:ext cx="4648200" cy="400110"/>
          </a:xfrm>
          <a:prstGeom prst="rect">
            <a:avLst/>
          </a:prstGeom>
          <a:noFill/>
        </p:spPr>
        <p:txBody>
          <a:bodyPr wrap="square" rtlCol="0">
            <a:spAutoFit/>
          </a:bodyPr>
          <a:lstStyle/>
          <a:p>
            <a:r>
              <a:rPr lang="en-US" sz="2000" dirty="0" smtClean="0">
                <a:solidFill>
                  <a:schemeClr val="bg1"/>
                </a:solidFill>
              </a:rPr>
              <a:t>c/o T </a:t>
            </a:r>
            <a:r>
              <a:rPr lang="en-US" sz="2000" dirty="0" err="1" smtClean="0">
                <a:solidFill>
                  <a:schemeClr val="bg1"/>
                </a:solidFill>
              </a:rPr>
              <a:t>Patki</a:t>
            </a:r>
            <a:endParaRPr lang="en-US" sz="2000" dirty="0">
              <a:solidFill>
                <a:schemeClr val="bg1"/>
              </a:solidFill>
            </a:endParaRPr>
          </a:p>
        </p:txBody>
      </p:sp>
      <p:sp>
        <p:nvSpPr>
          <p:cNvPr id="3" name="Content Placeholder 2"/>
          <p:cNvSpPr>
            <a:spLocks noGrp="1"/>
          </p:cNvSpPr>
          <p:nvPr>
            <p:ph sz="half" idx="1"/>
          </p:nvPr>
        </p:nvSpPr>
        <p:spPr/>
        <p:txBody>
          <a:bodyPr>
            <a:normAutofit fontScale="92500"/>
          </a:bodyPr>
          <a:lstStyle/>
          <a:p>
            <a:r>
              <a:rPr lang="en-US" dirty="0" smtClean="0"/>
              <a:t>Explore configuration space    </a:t>
            </a:r>
            <a:r>
              <a:rPr lang="en-US" u="sng" dirty="0" smtClean="0"/>
              <a:t>&lt;</a:t>
            </a:r>
            <a:r>
              <a:rPr lang="en-US" dirty="0" smtClean="0"/>
              <a:t> job-level power bound</a:t>
            </a:r>
            <a:endParaRPr lang="en-US" dirty="0"/>
          </a:p>
          <a:p>
            <a:pPr lvl="1"/>
            <a:r>
              <a:rPr lang="en-US" dirty="0" smtClean="0"/>
              <a:t>3 inputs: power bound, cores, nodes</a:t>
            </a:r>
          </a:p>
          <a:p>
            <a:pPr lvl="1"/>
            <a:r>
              <a:rPr lang="en-US" dirty="0" smtClean="0"/>
              <a:t>2 outputs: seconds, avg. watts</a:t>
            </a:r>
          </a:p>
          <a:p>
            <a:r>
              <a:rPr lang="en-US" dirty="0" smtClean="0"/>
              <a:t>Initial configuration: 115W, 16 cores/node, worst time</a:t>
            </a:r>
          </a:p>
          <a:p>
            <a:r>
              <a:rPr lang="en-US" dirty="0" smtClean="0"/>
              <a:t>Best configuration:  95W,      14 cores/node, 2X faster time</a:t>
            </a:r>
          </a:p>
        </p:txBody>
      </p:sp>
      <p:pic>
        <p:nvPicPr>
          <p:cNvPr id="8"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824902" y="1920240"/>
            <a:ext cx="6073978" cy="6085911"/>
          </a:xfrm>
        </p:spPr>
      </p:pic>
      <p:cxnSp>
        <p:nvCxnSpPr>
          <p:cNvPr id="7" name="Straight Connector 6"/>
          <p:cNvCxnSpPr/>
          <p:nvPr/>
        </p:nvCxnSpPr>
        <p:spPr>
          <a:xfrm>
            <a:off x="1246908" y="5365160"/>
            <a:ext cx="3840480" cy="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1246908" y="6614331"/>
            <a:ext cx="3566160" cy="87"/>
          </a:xfrm>
          <a:prstGeom prst="line">
            <a:avLst/>
          </a:prstGeom>
          <a:ln w="57150">
            <a:solidFill>
              <a:srgbClr val="0432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6031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200" dirty="0" smtClean="0"/>
              <a:t>System Performance Under a Power Bound</a:t>
            </a:r>
            <a:endParaRPr lang="en-US" sz="5200" dirty="0"/>
          </a:p>
        </p:txBody>
      </p:sp>
      <p:sp>
        <p:nvSpPr>
          <p:cNvPr id="15" name="Text Placeholder 14"/>
          <p:cNvSpPr>
            <a:spLocks noGrp="1"/>
          </p:cNvSpPr>
          <p:nvPr>
            <p:ph type="body" idx="1"/>
          </p:nvPr>
        </p:nvSpPr>
        <p:spPr/>
        <p:txBody>
          <a:bodyPr/>
          <a:lstStyle/>
          <a:p>
            <a:r>
              <a:rPr lang="en-US" smtClean="0"/>
              <a:t>First Come First Serve</a:t>
            </a:r>
            <a:endParaRPr lang="en-US" dirty="0"/>
          </a:p>
        </p:txBody>
      </p:sp>
      <p:sp>
        <p:nvSpPr>
          <p:cNvPr id="12" name="Content Placeholder 11"/>
          <p:cNvSpPr>
            <a:spLocks noGrp="1"/>
          </p:cNvSpPr>
          <p:nvPr>
            <p:ph sz="half" idx="2"/>
          </p:nvPr>
        </p:nvSpPr>
        <p:spPr/>
        <p:txBody>
          <a:bodyPr/>
          <a:lstStyle/>
          <a:p>
            <a:r>
              <a:rPr lang="en-US" dirty="0" smtClean="0"/>
              <a:t>Goal: Create fairness across jobs  on machine shared by many</a:t>
            </a:r>
          </a:p>
          <a:p>
            <a:pPr lvl="1"/>
            <a:r>
              <a:rPr lang="en-US" dirty="0" smtClean="0"/>
              <a:t>Job A: power request exceeds current available resources </a:t>
            </a:r>
            <a:r>
              <a:rPr lang="en-US" dirty="0" smtClean="0">
                <a:sym typeface="Wingdings"/>
              </a:rPr>
              <a:t></a:t>
            </a:r>
            <a:r>
              <a:rPr lang="en-US" dirty="0" smtClean="0"/>
              <a:t> long queue time</a:t>
            </a:r>
          </a:p>
          <a:p>
            <a:pPr lvl="1"/>
            <a:r>
              <a:rPr lang="en-US" dirty="0" smtClean="0"/>
              <a:t>Job B: request fits in resources, but must wait until Job A finishes</a:t>
            </a:r>
          </a:p>
          <a:p>
            <a:endParaRPr lang="en-US" dirty="0" smtClean="0"/>
          </a:p>
        </p:txBody>
      </p:sp>
      <p:sp>
        <p:nvSpPr>
          <p:cNvPr id="16" name="Text Placeholder 15"/>
          <p:cNvSpPr>
            <a:spLocks noGrp="1"/>
          </p:cNvSpPr>
          <p:nvPr>
            <p:ph type="body" sz="quarter" idx="3"/>
          </p:nvPr>
        </p:nvSpPr>
        <p:spPr/>
        <p:txBody>
          <a:bodyPr/>
          <a:lstStyle/>
          <a:p>
            <a:r>
              <a:rPr lang="en-US" dirty="0" smtClean="0"/>
              <a:t>Power-Aware Backfilling</a:t>
            </a:r>
            <a:endParaRPr lang="en-US" dirty="0"/>
          </a:p>
        </p:txBody>
      </p:sp>
      <p:sp>
        <p:nvSpPr>
          <p:cNvPr id="17" name="Content Placeholder 16"/>
          <p:cNvSpPr>
            <a:spLocks noGrp="1"/>
          </p:cNvSpPr>
          <p:nvPr>
            <p:ph sz="quarter" idx="4"/>
          </p:nvPr>
        </p:nvSpPr>
        <p:spPr/>
        <p:txBody>
          <a:bodyPr/>
          <a:lstStyle/>
          <a:p>
            <a:r>
              <a:rPr lang="en-US" sz="2900" dirty="0" smtClean="0"/>
              <a:t>Goal: Use as much power when scheduling jobs</a:t>
            </a:r>
          </a:p>
          <a:p>
            <a:pPr lvl="1"/>
            <a:r>
              <a:rPr lang="en-US" dirty="0" smtClean="0"/>
              <a:t>Job A: Adjust request </a:t>
            </a:r>
            <a:r>
              <a:rPr lang="en-US" dirty="0" smtClean="0">
                <a:sym typeface="Wingdings"/>
              </a:rPr>
              <a:t></a:t>
            </a:r>
            <a:r>
              <a:rPr lang="en-US" dirty="0" smtClean="0"/>
              <a:t> extend runtime, but reduce queue time</a:t>
            </a:r>
          </a:p>
          <a:p>
            <a:r>
              <a:rPr lang="en-US" sz="2900" dirty="0" smtClean="0"/>
              <a:t>Jobs submit </a:t>
            </a:r>
            <a:r>
              <a:rPr lang="en-US" sz="2900" dirty="0"/>
              <a:t>a “laundry list” of tunable knobs </a:t>
            </a:r>
            <a:r>
              <a:rPr lang="en-US" sz="2900" dirty="0" smtClean="0"/>
              <a:t>(e.g</a:t>
            </a:r>
            <a:r>
              <a:rPr lang="en-US" sz="2900" dirty="0"/>
              <a:t>., concurrency, algorithm, </a:t>
            </a:r>
            <a:r>
              <a:rPr lang="en-US" sz="2900" dirty="0" smtClean="0"/>
              <a:t>slowdown)</a:t>
            </a:r>
            <a:endParaRPr lang="en-US" sz="2900" dirty="0"/>
          </a:p>
          <a:p>
            <a:pPr lvl="1"/>
            <a:endParaRPr lang="en-US" dirty="0" smtClean="0"/>
          </a:p>
          <a:p>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pPr/>
              <a:t>35</a:t>
            </a:fld>
            <a:endParaRPr lang="en-US"/>
          </a:p>
        </p:txBody>
      </p:sp>
      <p:sp>
        <p:nvSpPr>
          <p:cNvPr id="7" name="TextBox 6"/>
          <p:cNvSpPr txBox="1"/>
          <p:nvPr/>
        </p:nvSpPr>
        <p:spPr>
          <a:xfrm>
            <a:off x="16933" y="7745624"/>
            <a:ext cx="4648200" cy="400110"/>
          </a:xfrm>
          <a:prstGeom prst="rect">
            <a:avLst/>
          </a:prstGeom>
          <a:noFill/>
        </p:spPr>
        <p:txBody>
          <a:bodyPr wrap="square" rtlCol="0">
            <a:spAutoFit/>
          </a:bodyPr>
          <a:lstStyle/>
          <a:p>
            <a:r>
              <a:rPr lang="en-US" sz="2000" dirty="0" smtClean="0">
                <a:solidFill>
                  <a:schemeClr val="bg1"/>
                </a:solidFill>
              </a:rPr>
              <a:t>c/o T </a:t>
            </a:r>
            <a:r>
              <a:rPr lang="en-US" sz="2000" dirty="0" err="1" smtClean="0">
                <a:solidFill>
                  <a:schemeClr val="bg1"/>
                </a:solidFill>
              </a:rPr>
              <a:t>Patki</a:t>
            </a:r>
            <a:endParaRPr lang="en-US" sz="2000" dirty="0">
              <a:solidFill>
                <a:schemeClr val="bg1"/>
              </a:solidFill>
            </a:endParaRPr>
          </a:p>
        </p:txBody>
      </p:sp>
      <p:pic>
        <p:nvPicPr>
          <p:cNvPr id="13" name="Content Placeholder 5"/>
          <p:cNvPicPr>
            <a:picLocks noChangeAspect="1"/>
          </p:cNvPicPr>
          <p:nvPr/>
        </p:nvPicPr>
        <p:blipFill rotWithShape="1">
          <a:blip r:embed="rId3">
            <a:extLst>
              <a:ext uri="{28A0092B-C50C-407E-A947-70E740481C1C}">
                <a14:useLocalDpi xmlns:a14="http://schemas.microsoft.com/office/drawing/2010/main" val="0"/>
              </a:ext>
            </a:extLst>
          </a:blip>
          <a:srcRect t="48801"/>
          <a:stretch/>
        </p:blipFill>
        <p:spPr>
          <a:xfrm>
            <a:off x="7437755" y="6120404"/>
            <a:ext cx="6104954" cy="1856232"/>
          </a:xfrm>
          <a:prstGeom prst="rect">
            <a:avLst/>
          </a:prstGeom>
        </p:spPr>
      </p:pic>
      <p:pic>
        <p:nvPicPr>
          <p:cNvPr id="18" name="Content Placeholder 5"/>
          <p:cNvPicPr>
            <a:picLocks noChangeAspect="1"/>
          </p:cNvPicPr>
          <p:nvPr/>
        </p:nvPicPr>
        <p:blipFill rotWithShape="1">
          <a:blip r:embed="rId3">
            <a:extLst>
              <a:ext uri="{28A0092B-C50C-407E-A947-70E740481C1C}">
                <a14:useLocalDpi xmlns:a14="http://schemas.microsoft.com/office/drawing/2010/main" val="0"/>
              </a:ext>
            </a:extLst>
          </a:blip>
          <a:srcRect t="1" b="51699"/>
          <a:stretch/>
        </p:blipFill>
        <p:spPr>
          <a:xfrm>
            <a:off x="731520" y="6120404"/>
            <a:ext cx="6464808" cy="1854308"/>
          </a:xfrm>
          <a:prstGeom prst="rect">
            <a:avLst/>
          </a:prstGeom>
        </p:spPr>
      </p:pic>
      <p:sp>
        <p:nvSpPr>
          <p:cNvPr id="21" name="Rectangle 20"/>
          <p:cNvSpPr/>
          <p:nvPr/>
        </p:nvSpPr>
        <p:spPr>
          <a:xfrm>
            <a:off x="4665133" y="1855797"/>
            <a:ext cx="641491" cy="754053"/>
          </a:xfrm>
          <a:prstGeom prst="rect">
            <a:avLst/>
          </a:prstGeom>
        </p:spPr>
        <p:txBody>
          <a:bodyPr wrap="square">
            <a:spAutoFit/>
          </a:bodyPr>
          <a:lstStyle/>
          <a:p>
            <a:r>
              <a:rPr lang="en-US" sz="4300" dirty="0">
                <a:solidFill>
                  <a:srgbClr val="FF0000"/>
                </a:solidFill>
                <a:ea typeface="Cambria" charset="0"/>
                <a:cs typeface="Cambria" charset="0"/>
                <a:sym typeface="Wingdings"/>
              </a:rPr>
              <a:t>✖</a:t>
            </a:r>
            <a:endParaRPr lang="en-US" sz="4300" dirty="0"/>
          </a:p>
        </p:txBody>
      </p:sp>
      <p:sp>
        <p:nvSpPr>
          <p:cNvPr id="22" name="Rectangle 21"/>
          <p:cNvSpPr/>
          <p:nvPr/>
        </p:nvSpPr>
        <p:spPr>
          <a:xfrm>
            <a:off x="11958941" y="1842136"/>
            <a:ext cx="736099" cy="754053"/>
          </a:xfrm>
          <a:prstGeom prst="rect">
            <a:avLst/>
          </a:prstGeom>
        </p:spPr>
        <p:txBody>
          <a:bodyPr wrap="none">
            <a:spAutoFit/>
          </a:bodyPr>
          <a:lstStyle/>
          <a:p>
            <a:r>
              <a:rPr lang="en-US" sz="4300" dirty="0">
                <a:solidFill>
                  <a:srgbClr val="00B050"/>
                </a:solidFill>
                <a:ea typeface="Cambria" charset="0"/>
                <a:cs typeface="Cambria" charset="0"/>
                <a:sym typeface="Wingdings"/>
              </a:rPr>
              <a:t>✔</a:t>
            </a:r>
            <a:endParaRPr lang="en-US" sz="4300" dirty="0"/>
          </a:p>
        </p:txBody>
      </p:sp>
    </p:spTree>
    <p:extLst>
      <p:ext uri="{BB962C8B-B14F-4D97-AF65-F5344CB8AC3E}">
        <p14:creationId xmlns:p14="http://schemas.microsoft.com/office/powerpoint/2010/main" val="3501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5"/>
            <a:ext cx="13167360" cy="1314449"/>
          </a:xfrm>
        </p:spPr>
        <p:txBody>
          <a:bodyPr>
            <a:noAutofit/>
          </a:bodyPr>
          <a:lstStyle/>
          <a:p>
            <a:r>
              <a:rPr lang="en-US" sz="5700" dirty="0" smtClean="0"/>
              <a:t>Dynamically Reallocate System Power</a:t>
            </a:r>
            <a:endParaRPr lang="en-US" sz="5700" dirty="0"/>
          </a:p>
        </p:txBody>
      </p:sp>
      <p:sp>
        <p:nvSpPr>
          <p:cNvPr id="6" name="Content Placeholder 5"/>
          <p:cNvSpPr>
            <a:spLocks noGrp="1"/>
          </p:cNvSpPr>
          <p:nvPr>
            <p:ph idx="1"/>
          </p:nvPr>
        </p:nvSpPr>
        <p:spPr/>
        <p:txBody>
          <a:bodyPr>
            <a:normAutofit/>
          </a:bodyPr>
          <a:lstStyle/>
          <a:p>
            <a:r>
              <a:rPr lang="en-US" dirty="0" smtClean="0"/>
              <a:t>Further benefits job performance </a:t>
            </a:r>
            <a:r>
              <a:rPr lang="en-US" i="1" dirty="0" smtClean="0"/>
              <a:t>as </a:t>
            </a:r>
            <a:r>
              <a:rPr lang="en-US" i="1" dirty="0"/>
              <a:t>they’re </a:t>
            </a:r>
            <a:r>
              <a:rPr lang="en-US" i="1" dirty="0" smtClean="0"/>
              <a:t>running</a:t>
            </a:r>
          </a:p>
          <a:p>
            <a:pPr lvl="1"/>
            <a:r>
              <a:rPr lang="en-US" b="1" dirty="0" smtClean="0"/>
              <a:t>Ex: </a:t>
            </a:r>
            <a:r>
              <a:rPr lang="en-US" b="1" dirty="0" err="1" smtClean="0"/>
              <a:t>powsched</a:t>
            </a:r>
            <a:endParaRPr lang="en-US" b="1" dirty="0" smtClean="0"/>
          </a:p>
          <a:p>
            <a:r>
              <a:rPr lang="en-US" dirty="0" smtClean="0"/>
              <a:t>Central </a:t>
            </a:r>
            <a:r>
              <a:rPr lang="en-US" dirty="0"/>
              <a:t>manager dynamically shifts power between nodes based on current </a:t>
            </a:r>
            <a:r>
              <a:rPr lang="en-US" dirty="0" smtClean="0"/>
              <a:t>CPU power </a:t>
            </a:r>
            <a:r>
              <a:rPr lang="en-US" dirty="0"/>
              <a:t>usage</a:t>
            </a:r>
          </a:p>
          <a:p>
            <a:pPr lvl="1"/>
            <a:r>
              <a:rPr lang="en-US" dirty="0"/>
              <a:t>Agnostic </a:t>
            </a:r>
            <a:r>
              <a:rPr lang="en-US" dirty="0" smtClean="0"/>
              <a:t>to jobs running on each node</a:t>
            </a:r>
          </a:p>
          <a:p>
            <a:r>
              <a:rPr lang="en-US" dirty="0" smtClean="0"/>
              <a:t>Must guarantee system power bound is not exceeded, while fully utilizing all power</a:t>
            </a:r>
          </a:p>
        </p:txBody>
      </p:sp>
      <p:sp>
        <p:nvSpPr>
          <p:cNvPr id="5" name="Slide Number Placeholder 4"/>
          <p:cNvSpPr>
            <a:spLocks noGrp="1"/>
          </p:cNvSpPr>
          <p:nvPr>
            <p:ph type="sldNum" sz="quarter" idx="12"/>
          </p:nvPr>
        </p:nvSpPr>
        <p:spPr/>
        <p:txBody>
          <a:bodyPr/>
          <a:lstStyle/>
          <a:p>
            <a:fld id="{2066355A-084C-D24E-9AD2-7E4FC41EA627}" type="slidenum">
              <a:rPr lang="en-US" smtClean="0"/>
              <a:t>36</a:t>
            </a:fld>
            <a:endParaRPr lang="en-US"/>
          </a:p>
        </p:txBody>
      </p:sp>
    </p:spTree>
    <p:extLst>
      <p:ext uri="{BB962C8B-B14F-4D97-AF65-F5344CB8AC3E}">
        <p14:creationId xmlns:p14="http://schemas.microsoft.com/office/powerpoint/2010/main" val="468505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Outline	</a:t>
            </a:r>
            <a:endParaRPr lang="en-US" dirty="0"/>
          </a:p>
        </p:txBody>
      </p:sp>
      <p:sp>
        <p:nvSpPr>
          <p:cNvPr id="3" name="Content Placeholder 2"/>
          <p:cNvSpPr>
            <a:spLocks noGrp="1"/>
          </p:cNvSpPr>
          <p:nvPr>
            <p:ph idx="1"/>
          </p:nvPr>
        </p:nvSpPr>
        <p:spPr/>
        <p:txBody>
          <a:bodyPr>
            <a:normAutofit/>
          </a:bodyPr>
          <a:lstStyle/>
          <a:p>
            <a:r>
              <a:rPr lang="en-US" sz="4600" dirty="0" smtClean="0">
                <a:solidFill>
                  <a:schemeClr val="bg1">
                    <a:lumMod val="85000"/>
                  </a:schemeClr>
                </a:solidFill>
                <a:ea typeface="Cambria" charset="0"/>
                <a:cs typeface="Cambria" charset="0"/>
              </a:rPr>
              <a:t>Motivation &amp; Background</a:t>
            </a:r>
          </a:p>
          <a:p>
            <a:r>
              <a:rPr lang="en-US" dirty="0" smtClean="0">
                <a:solidFill>
                  <a:schemeClr val="bg1">
                    <a:lumMod val="85000"/>
                  </a:schemeClr>
                </a:solidFill>
                <a:ea typeface="Cambria" charset="0"/>
                <a:cs typeface="Cambria" charset="0"/>
              </a:rPr>
              <a:t>Energy-Efficient Techniques for HPC</a:t>
            </a:r>
            <a:endParaRPr lang="en-US" sz="4600" dirty="0" smtClean="0">
              <a:solidFill>
                <a:schemeClr val="bg1">
                  <a:lumMod val="85000"/>
                </a:schemeClr>
              </a:solidFill>
              <a:ea typeface="Cambria" charset="0"/>
              <a:cs typeface="Cambria" charset="0"/>
            </a:endParaRPr>
          </a:p>
          <a:p>
            <a:r>
              <a:rPr lang="en-US" dirty="0" smtClean="0">
                <a:solidFill>
                  <a:schemeClr val="bg1">
                    <a:lumMod val="85000"/>
                  </a:schemeClr>
                </a:solidFill>
                <a:ea typeface="Cambria" charset="0"/>
                <a:cs typeface="Cambria" charset="0"/>
              </a:rPr>
              <a:t>Power-Constrained Techniques for HPC</a:t>
            </a:r>
          </a:p>
          <a:p>
            <a:r>
              <a:rPr lang="en-US" dirty="0" smtClean="0">
                <a:ea typeface="Cambria" charset="0"/>
                <a:cs typeface="Cambria" charset="0"/>
              </a:rPr>
              <a:t>Scientific Visualization</a:t>
            </a:r>
          </a:p>
          <a:p>
            <a:r>
              <a:rPr lang="en-US" sz="4600" dirty="0" smtClean="0">
                <a:solidFill>
                  <a:schemeClr val="bg1">
                    <a:lumMod val="85000"/>
                  </a:schemeClr>
                </a:solidFill>
                <a:ea typeface="Cambria" charset="0"/>
                <a:cs typeface="Cambria" charset="0"/>
              </a:rPr>
              <a:t>Power-Aware </a:t>
            </a:r>
            <a:r>
              <a:rPr lang="en-US" dirty="0" smtClean="0">
                <a:solidFill>
                  <a:schemeClr val="bg1">
                    <a:lumMod val="85000"/>
                  </a:schemeClr>
                </a:solidFill>
                <a:ea typeface="Cambria" charset="0"/>
                <a:cs typeface="Cambria" charset="0"/>
              </a:rPr>
              <a:t>Visualization &amp; </a:t>
            </a:r>
            <a:r>
              <a:rPr lang="en-US" sz="4600" dirty="0" smtClean="0">
                <a:solidFill>
                  <a:schemeClr val="bg1">
                    <a:lumMod val="85000"/>
                  </a:schemeClr>
                </a:solidFill>
                <a:ea typeface="Cambria" charset="0"/>
                <a:cs typeface="Cambria" charset="0"/>
              </a:rPr>
              <a:t>Future Work</a:t>
            </a: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37</a:t>
            </a:fld>
            <a:endParaRPr lang="en-US" dirty="0">
              <a:solidFill>
                <a:srgbClr val="FEC309"/>
              </a:solidFill>
            </a:endParaRPr>
          </a:p>
        </p:txBody>
      </p:sp>
    </p:spTree>
    <p:extLst>
      <p:ext uri="{BB962C8B-B14F-4D97-AF65-F5344CB8AC3E}">
        <p14:creationId xmlns:p14="http://schemas.microsoft.com/office/powerpoint/2010/main" val="502803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Scientific Visualization</a:t>
            </a:r>
            <a:endParaRPr lang="en-US" dirty="0"/>
          </a:p>
        </p:txBody>
      </p:sp>
      <p:sp>
        <p:nvSpPr>
          <p:cNvPr id="14" name="Content Placeholder 13"/>
          <p:cNvSpPr>
            <a:spLocks noGrp="1"/>
          </p:cNvSpPr>
          <p:nvPr>
            <p:ph idx="1"/>
          </p:nvPr>
        </p:nvSpPr>
        <p:spPr/>
        <p:txBody>
          <a:bodyPr/>
          <a:lstStyle/>
          <a:p>
            <a:r>
              <a:rPr lang="en-US" dirty="0" smtClean="0"/>
              <a:t>Central actor in scientific discovery process:</a:t>
            </a:r>
          </a:p>
          <a:p>
            <a:pPr lvl="1"/>
            <a:r>
              <a:rPr lang="en-US" dirty="0" smtClean="0"/>
              <a:t>Communicate</a:t>
            </a:r>
          </a:p>
          <a:p>
            <a:pPr lvl="1"/>
            <a:r>
              <a:rPr lang="en-US" dirty="0" smtClean="0"/>
              <a:t>Explore</a:t>
            </a:r>
          </a:p>
          <a:p>
            <a:pPr lvl="1"/>
            <a:r>
              <a:rPr lang="en-US" dirty="0" smtClean="0"/>
              <a:t>Validate</a:t>
            </a:r>
          </a:p>
          <a:p>
            <a:endParaRPr lang="en-US" dirty="0"/>
          </a:p>
        </p:txBody>
      </p:sp>
      <p:sp>
        <p:nvSpPr>
          <p:cNvPr id="4" name="Slide Number Placeholder 3"/>
          <p:cNvSpPr>
            <a:spLocks noGrp="1"/>
          </p:cNvSpPr>
          <p:nvPr>
            <p:ph type="sldNum" sz="quarter" idx="12"/>
          </p:nvPr>
        </p:nvSpPr>
        <p:spPr/>
        <p:txBody>
          <a:bodyPr/>
          <a:lstStyle/>
          <a:p>
            <a:fld id="{2066355A-084C-D24E-9AD2-7E4FC41EA627}" type="slidenum">
              <a:rPr lang="en-US" smtClean="0"/>
              <a:pPr/>
              <a:t>38</a:t>
            </a:fld>
            <a:endParaRPr lang="en-US"/>
          </a:p>
        </p:txBody>
      </p:sp>
      <p:grpSp>
        <p:nvGrpSpPr>
          <p:cNvPr id="9" name="Group 8"/>
          <p:cNvGrpSpPr/>
          <p:nvPr/>
        </p:nvGrpSpPr>
        <p:grpSpPr>
          <a:xfrm>
            <a:off x="1693394" y="5235544"/>
            <a:ext cx="11606554" cy="1762664"/>
            <a:chOff x="1259456" y="3571336"/>
            <a:chExt cx="11606554" cy="1762664"/>
          </a:xfrm>
        </p:grpSpPr>
        <p:sp>
          <p:nvSpPr>
            <p:cNvPr id="5" name="Can 4"/>
            <p:cNvSpPr/>
            <p:nvPr/>
          </p:nvSpPr>
          <p:spPr>
            <a:xfrm>
              <a:off x="1259456" y="3571336"/>
              <a:ext cx="1656272" cy="1762664"/>
            </a:xfrm>
            <a:prstGeom prst="can">
              <a:avLst/>
            </a:prstGeom>
            <a:ln w="571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mtClean="0"/>
                <a:t>Data</a:t>
              </a:r>
              <a:endParaRPr lang="en-US"/>
            </a:p>
          </p:txBody>
        </p:sp>
        <p:sp>
          <p:nvSpPr>
            <p:cNvPr id="6" name="Rectangle 5"/>
            <p:cNvSpPr/>
            <p:nvPr/>
          </p:nvSpPr>
          <p:spPr>
            <a:xfrm>
              <a:off x="3916393" y="3926457"/>
              <a:ext cx="2380890" cy="1052422"/>
            </a:xfrm>
            <a:prstGeom prst="rect">
              <a:avLst/>
            </a:prstGeom>
            <a:ln w="571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smtClean="0"/>
            </a:p>
            <a:p>
              <a:pPr algn="ctr"/>
              <a:r>
                <a:rPr lang="en-US" dirty="0" smtClean="0"/>
                <a:t>Apply </a:t>
              </a:r>
            </a:p>
            <a:p>
              <a:pPr algn="ctr"/>
              <a:r>
                <a:rPr lang="en-US" dirty="0" smtClean="0"/>
                <a:t>Filter</a:t>
              </a:r>
            </a:p>
            <a:p>
              <a:pPr algn="ctr"/>
              <a:endParaRPr lang="en-US" dirty="0"/>
            </a:p>
          </p:txBody>
        </p:sp>
        <p:sp>
          <p:nvSpPr>
            <p:cNvPr id="7" name="Rectangle 6"/>
            <p:cNvSpPr/>
            <p:nvPr/>
          </p:nvSpPr>
          <p:spPr>
            <a:xfrm>
              <a:off x="7216859" y="3927895"/>
              <a:ext cx="2380890" cy="1052422"/>
            </a:xfrm>
            <a:prstGeom prst="rect">
              <a:avLst/>
            </a:prstGeom>
            <a:ln w="571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smtClean="0"/>
            </a:p>
            <a:p>
              <a:pPr algn="ctr"/>
              <a:r>
                <a:rPr lang="en-US" dirty="0" smtClean="0"/>
                <a:t>Render</a:t>
              </a:r>
            </a:p>
            <a:p>
              <a:pPr algn="ctr"/>
              <a:r>
                <a:rPr lang="en-US" dirty="0" smtClean="0"/>
                <a:t>Image</a:t>
              </a:r>
            </a:p>
            <a:p>
              <a:pPr algn="ctr"/>
              <a:endParaRPr lang="en-US" dirty="0"/>
            </a:p>
          </p:txBody>
        </p:sp>
        <p:sp>
          <p:nvSpPr>
            <p:cNvPr id="8" name="Rectangle 7"/>
            <p:cNvSpPr/>
            <p:nvPr/>
          </p:nvSpPr>
          <p:spPr>
            <a:xfrm>
              <a:off x="10485120" y="3925020"/>
              <a:ext cx="2380890" cy="1052422"/>
            </a:xfrm>
            <a:prstGeom prst="rect">
              <a:avLst/>
            </a:prstGeom>
            <a:ln w="571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mtClean="0"/>
                <a:t>Display</a:t>
              </a:r>
              <a:endParaRPr lang="en-US" dirty="0" smtClean="0"/>
            </a:p>
          </p:txBody>
        </p:sp>
        <p:cxnSp>
          <p:nvCxnSpPr>
            <p:cNvPr id="10" name="Straight Arrow Connector 9"/>
            <p:cNvCxnSpPr>
              <a:stCxn id="5" idx="4"/>
              <a:endCxn id="6" idx="1"/>
            </p:cNvCxnSpPr>
            <p:nvPr/>
          </p:nvCxnSpPr>
          <p:spPr>
            <a:xfrm>
              <a:off x="2915728" y="4452668"/>
              <a:ext cx="1000665" cy="0"/>
            </a:xfrm>
            <a:prstGeom prst="straightConnector1">
              <a:avLst/>
            </a:prstGeom>
            <a:ln w="57150">
              <a:solidFill>
                <a:schemeClr val="tx1"/>
              </a:solidFill>
              <a:tailEnd type="triangle"/>
            </a:ln>
          </p:spPr>
          <p:style>
            <a:lnRef idx="2">
              <a:schemeClr val="dk1"/>
            </a:lnRef>
            <a:fillRef idx="1">
              <a:schemeClr val="lt1"/>
            </a:fillRef>
            <a:effectRef idx="0">
              <a:schemeClr val="dk1"/>
            </a:effectRef>
            <a:fontRef idx="minor">
              <a:schemeClr val="dk1"/>
            </a:fontRef>
          </p:style>
        </p:cxnSp>
        <p:cxnSp>
          <p:nvCxnSpPr>
            <p:cNvPr id="11" name="Straight Arrow Connector 10"/>
            <p:cNvCxnSpPr>
              <a:endCxn id="7" idx="1"/>
            </p:cNvCxnSpPr>
            <p:nvPr/>
          </p:nvCxnSpPr>
          <p:spPr>
            <a:xfrm flipV="1">
              <a:off x="6314535" y="4454106"/>
              <a:ext cx="902324" cy="9184"/>
            </a:xfrm>
            <a:prstGeom prst="straightConnector1">
              <a:avLst/>
            </a:prstGeom>
            <a:ln w="57150">
              <a:solidFill>
                <a:schemeClr val="tx1"/>
              </a:solidFill>
              <a:tailEnd type="triangle"/>
            </a:ln>
          </p:spPr>
          <p:style>
            <a:lnRef idx="2">
              <a:schemeClr val="dk1"/>
            </a:lnRef>
            <a:fillRef idx="1">
              <a:schemeClr val="lt1"/>
            </a:fillRef>
            <a:effectRef idx="0">
              <a:schemeClr val="dk1"/>
            </a:effectRef>
            <a:fontRef idx="minor">
              <a:schemeClr val="dk1"/>
            </a:fontRef>
          </p:style>
        </p:cxnSp>
        <p:cxnSp>
          <p:nvCxnSpPr>
            <p:cNvPr id="15" name="Straight Arrow Connector 14"/>
            <p:cNvCxnSpPr/>
            <p:nvPr/>
          </p:nvCxnSpPr>
          <p:spPr>
            <a:xfrm flipV="1">
              <a:off x="9590273" y="4466147"/>
              <a:ext cx="902324" cy="9184"/>
            </a:xfrm>
            <a:prstGeom prst="straightConnector1">
              <a:avLst/>
            </a:prstGeom>
            <a:ln w="57150">
              <a:solidFill>
                <a:schemeClr val="tx1"/>
              </a:solidFill>
              <a:tailEnd type="triangle"/>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1821986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What is High-Performance </a:t>
            </a:r>
            <a:r>
              <a:rPr lang="en-US" dirty="0"/>
              <a:t>C</a:t>
            </a:r>
            <a:r>
              <a:rPr lang="en-US" dirty="0" smtClean="0"/>
              <a:t>omputing?</a:t>
            </a:r>
            <a:endParaRPr lang="en-US" dirty="0"/>
          </a:p>
        </p:txBody>
      </p:sp>
      <p:sp>
        <p:nvSpPr>
          <p:cNvPr id="3" name="Content Placeholder 2"/>
          <p:cNvSpPr>
            <a:spLocks noGrp="1"/>
          </p:cNvSpPr>
          <p:nvPr>
            <p:ph idx="1"/>
          </p:nvPr>
        </p:nvSpPr>
        <p:spPr>
          <a:xfrm>
            <a:off x="731520" y="1920239"/>
            <a:ext cx="12568428" cy="3435002"/>
          </a:xfrm>
        </p:spPr>
        <p:txBody>
          <a:bodyPr>
            <a:normAutofit fontScale="92500" lnSpcReduction="20000"/>
          </a:bodyPr>
          <a:lstStyle/>
          <a:p>
            <a:r>
              <a:rPr lang="en-US" sz="4400" dirty="0" smtClean="0">
                <a:ea typeface="Cambria" charset="0"/>
                <a:cs typeface="Cambria" charset="0"/>
              </a:rPr>
              <a:t>Enabling technology for scientific discoveries through simulation</a:t>
            </a:r>
          </a:p>
          <a:p>
            <a:pPr lvl="1"/>
            <a:r>
              <a:rPr lang="en-US" dirty="0" smtClean="0">
                <a:ea typeface="Cambria" charset="0"/>
                <a:cs typeface="Cambria" charset="0"/>
              </a:rPr>
              <a:t>Weather prediction, design simulation, genomics research, medical imaging, and more!</a:t>
            </a:r>
          </a:p>
          <a:p>
            <a:r>
              <a:rPr lang="en-US" sz="4400" dirty="0" smtClean="0">
                <a:ea typeface="Cambria" charset="0"/>
                <a:cs typeface="Cambria" charset="0"/>
              </a:rPr>
              <a:t>Leverages computational capacity of several thousand interconnected processing units</a:t>
            </a:r>
          </a:p>
          <a:p>
            <a:pPr marL="0" indent="0">
              <a:buNone/>
            </a:pPr>
            <a:endParaRPr lang="en-US" dirty="0" smtClean="0">
              <a:ea typeface="Cambria" charset="0"/>
              <a:cs typeface="Cambria" charset="0"/>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3</a:t>
            </a:fld>
            <a:endParaRPr lang="en-US" dirty="0">
              <a:solidFill>
                <a:srgbClr val="FEC309"/>
              </a:solidFill>
            </a:endParaRPr>
          </a:p>
        </p:txBody>
      </p:sp>
      <p:pic>
        <p:nvPicPr>
          <p:cNvPr id="1026" name="Picture 2" descr="http://cybersciencesummit.org/wp-content/uploads/2012/01/climate_prediction-300x211.jpg"/>
          <p:cNvPicPr>
            <a:picLocks noChangeAspect="1" noChangeArrowheads="1"/>
          </p:cNvPicPr>
          <p:nvPr/>
        </p:nvPicPr>
        <p:blipFill rotWithShape="1">
          <a:blip r:embed="rId3">
            <a:extLst>
              <a:ext uri="{28A0092B-C50C-407E-A947-70E740481C1C}">
                <a14:useLocalDpi xmlns:a14="http://schemas.microsoft.com/office/drawing/2010/main" val="0"/>
              </a:ext>
            </a:extLst>
          </a:blip>
          <a:srcRect l="29713" t="7797" r="8115" b="6407"/>
          <a:stretch/>
        </p:blipFill>
        <p:spPr bwMode="auto">
          <a:xfrm>
            <a:off x="2335503" y="5355241"/>
            <a:ext cx="2261060" cy="219456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www.sme.org/uploadedImages/Publications/ME_Magazine/2013/August_2013/Software%20Update%20Simulations%20offer%20automotive%20engineer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8200" y="5340513"/>
            <a:ext cx="2939142" cy="2194560"/>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geant3.archive.geant.net/Media_Centre/News/PublishingImages/large_article_images/helix.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8979" y="5348746"/>
            <a:ext cx="2539999" cy="2194560"/>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http://images.reachsite.com/bacf0457-889b-4f69-a8c6-5c515334cf64/media/810330/medium/810330.PNG?g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30725" y="4950824"/>
            <a:ext cx="1945040" cy="25922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5957170"/>
      </p:ext>
    </p:extLst>
  </p:cSld>
  <p:clrMapOvr>
    <a:masterClrMapping/>
  </p:clrMapOvr>
  <mc:AlternateContent xmlns:mc="http://schemas.openxmlformats.org/markup-compatibility/2006" xmlns:p14="http://schemas.microsoft.com/office/powerpoint/2010/main">
    <mc:Choice Requires="p14">
      <p:transition spd="slow" p14:dur="2000" advTm="90486"/>
    </mc:Choice>
    <mc:Fallback xmlns="">
      <p:transition spd="slow" advTm="90486"/>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Post-Processing (Traditional Model)</a:t>
            </a:r>
            <a:endParaRPr lang="en-US" dirty="0"/>
          </a:p>
        </p:txBody>
      </p:sp>
      <p:pic>
        <p:nvPicPr>
          <p:cNvPr id="18" name="Content Placeholder 1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90823" y="1948974"/>
            <a:ext cx="2774578" cy="5430838"/>
          </a:xfrm>
        </p:spPr>
      </p:pic>
      <p:sp>
        <p:nvSpPr>
          <p:cNvPr id="4" name="Slide Number Placeholder 3"/>
          <p:cNvSpPr>
            <a:spLocks noGrp="1"/>
          </p:cNvSpPr>
          <p:nvPr>
            <p:ph type="sldNum" sz="quarter" idx="12"/>
          </p:nvPr>
        </p:nvSpPr>
        <p:spPr/>
        <p:txBody>
          <a:bodyPr/>
          <a:lstStyle/>
          <a:p>
            <a:fld id="{2066355A-084C-D24E-9AD2-7E4FC41EA627}" type="slidenum">
              <a:rPr lang="en-US" smtClean="0"/>
              <a:t>39</a:t>
            </a:fld>
            <a:endParaRPr lang="en-US"/>
          </a:p>
        </p:txBody>
      </p:sp>
      <p:sp>
        <p:nvSpPr>
          <p:cNvPr id="19" name="Content Placeholder 18"/>
          <p:cNvSpPr>
            <a:spLocks noGrp="1"/>
          </p:cNvSpPr>
          <p:nvPr>
            <p:ph sz="half" idx="1"/>
          </p:nvPr>
        </p:nvSpPr>
        <p:spPr>
          <a:xfrm>
            <a:off x="731520" y="1934607"/>
            <a:ext cx="6461760" cy="5431156"/>
          </a:xfrm>
        </p:spPr>
        <p:txBody>
          <a:bodyPr/>
          <a:lstStyle/>
          <a:p>
            <a:r>
              <a:rPr lang="en-US" dirty="0" smtClean="0"/>
              <a:t>Simulation writes data to disk at regular time steps</a:t>
            </a:r>
          </a:p>
          <a:p>
            <a:endParaRPr lang="en-US" dirty="0" smtClean="0"/>
          </a:p>
          <a:p>
            <a:r>
              <a:rPr lang="en-US" dirty="0" smtClean="0"/>
              <a:t>Visualization reads in data, performs analysis, and writes results to disk</a:t>
            </a:r>
          </a:p>
        </p:txBody>
      </p:sp>
      <p:sp>
        <p:nvSpPr>
          <p:cNvPr id="3" name="TextBox 2"/>
          <p:cNvSpPr txBox="1"/>
          <p:nvPr/>
        </p:nvSpPr>
        <p:spPr>
          <a:xfrm>
            <a:off x="10921433" y="3218688"/>
            <a:ext cx="3267455" cy="487954"/>
          </a:xfrm>
          <a:prstGeom prst="rect">
            <a:avLst/>
          </a:prstGeom>
          <a:noFill/>
        </p:spPr>
        <p:txBody>
          <a:bodyPr wrap="square" rtlCol="0">
            <a:spAutoFit/>
          </a:bodyPr>
          <a:lstStyle/>
          <a:p>
            <a:r>
              <a:rPr lang="en-US" i="1" dirty="0" smtClean="0"/>
              <a:t>Time step 20, 40, 60, </a:t>
            </a:r>
            <a:r>
              <a:rPr lang="is-IS" i="1" dirty="0" smtClean="0"/>
              <a:t>…</a:t>
            </a:r>
            <a:endParaRPr lang="en-US" i="1" dirty="0"/>
          </a:p>
        </p:txBody>
      </p:sp>
      <p:sp>
        <p:nvSpPr>
          <p:cNvPr id="7" name="TextBox 6"/>
          <p:cNvSpPr txBox="1"/>
          <p:nvPr/>
        </p:nvSpPr>
        <p:spPr>
          <a:xfrm>
            <a:off x="10921432" y="5622144"/>
            <a:ext cx="3708968" cy="487954"/>
          </a:xfrm>
          <a:prstGeom prst="rect">
            <a:avLst/>
          </a:prstGeom>
          <a:noFill/>
        </p:spPr>
        <p:txBody>
          <a:bodyPr wrap="square" rtlCol="0">
            <a:spAutoFit/>
          </a:bodyPr>
          <a:lstStyle/>
          <a:p>
            <a:r>
              <a:rPr lang="en-US" i="1" dirty="0" smtClean="0"/>
              <a:t>Apply filter, render image</a:t>
            </a:r>
            <a:endParaRPr lang="en-US" i="1" dirty="0"/>
          </a:p>
        </p:txBody>
      </p:sp>
      <p:sp>
        <p:nvSpPr>
          <p:cNvPr id="8" name="TextBox 7"/>
          <p:cNvSpPr txBox="1"/>
          <p:nvPr/>
        </p:nvSpPr>
        <p:spPr>
          <a:xfrm>
            <a:off x="16933" y="7745624"/>
            <a:ext cx="4648200" cy="400110"/>
          </a:xfrm>
          <a:prstGeom prst="rect">
            <a:avLst/>
          </a:prstGeom>
          <a:noFill/>
        </p:spPr>
        <p:txBody>
          <a:bodyPr wrap="square" rtlCol="0">
            <a:spAutoFit/>
          </a:bodyPr>
          <a:lstStyle/>
          <a:p>
            <a:r>
              <a:rPr lang="en-US" sz="2000" dirty="0" smtClean="0">
                <a:solidFill>
                  <a:schemeClr val="bg1"/>
                </a:solidFill>
              </a:rPr>
              <a:t>c/o V </a:t>
            </a:r>
            <a:r>
              <a:rPr lang="en-US" sz="2000" dirty="0" err="1" smtClean="0">
                <a:solidFill>
                  <a:schemeClr val="bg1"/>
                </a:solidFill>
              </a:rPr>
              <a:t>Adhinarayanan</a:t>
            </a:r>
            <a:endParaRPr lang="en-US" sz="2000" dirty="0">
              <a:solidFill>
                <a:schemeClr val="bg1"/>
              </a:solidFill>
            </a:endParaRPr>
          </a:p>
        </p:txBody>
      </p:sp>
    </p:spTree>
    <p:extLst>
      <p:ext uri="{BB962C8B-B14F-4D97-AF65-F5344CB8AC3E}">
        <p14:creationId xmlns:p14="http://schemas.microsoft.com/office/powerpoint/2010/main" val="2007838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19" y="329566"/>
            <a:ext cx="13024237" cy="1371600"/>
          </a:xfrm>
        </p:spPr>
        <p:txBody>
          <a:bodyPr>
            <a:normAutofit/>
          </a:bodyPr>
          <a:lstStyle/>
          <a:p>
            <a:r>
              <a:rPr lang="en-US" dirty="0" smtClean="0"/>
              <a:t>Challenges of Post-Processing </a:t>
            </a:r>
            <a:r>
              <a:rPr lang="en-US" dirty="0"/>
              <a:t>M</a:t>
            </a:r>
            <a:r>
              <a:rPr lang="en-US" dirty="0" smtClean="0"/>
              <a:t>odel</a:t>
            </a:r>
            <a:endParaRPr lang="en-US" dirty="0"/>
          </a:p>
        </p:txBody>
      </p:sp>
      <p:sp>
        <p:nvSpPr>
          <p:cNvPr id="19" name="Content Placeholder 18"/>
          <p:cNvSpPr>
            <a:spLocks noGrp="1"/>
          </p:cNvSpPr>
          <p:nvPr>
            <p:ph idx="1"/>
          </p:nvPr>
        </p:nvSpPr>
        <p:spPr/>
        <p:txBody>
          <a:bodyPr>
            <a:normAutofit/>
          </a:bodyPr>
          <a:lstStyle/>
          <a:p>
            <a:r>
              <a:rPr lang="en-US" dirty="0" smtClean="0"/>
              <a:t>Simulations are greatly increasing in the amount of data per time step they can generate</a:t>
            </a:r>
          </a:p>
          <a:p>
            <a:r>
              <a:rPr lang="en-US" dirty="0" smtClean="0"/>
              <a:t>I/O bandwidth limitations widen gap between time steps</a:t>
            </a:r>
          </a:p>
          <a:p>
            <a:pPr marL="0" indent="0">
              <a:buNone/>
            </a:pPr>
            <a:r>
              <a:rPr lang="en-US" dirty="0"/>
              <a:t>		</a:t>
            </a:r>
            <a:endParaRPr lang="en-US" dirty="0" smtClean="0"/>
          </a:p>
        </p:txBody>
      </p:sp>
      <p:sp>
        <p:nvSpPr>
          <p:cNvPr id="4" name="Slide Number Placeholder 3"/>
          <p:cNvSpPr>
            <a:spLocks noGrp="1"/>
          </p:cNvSpPr>
          <p:nvPr>
            <p:ph type="sldNum" sz="quarter" idx="12"/>
          </p:nvPr>
        </p:nvSpPr>
        <p:spPr/>
        <p:txBody>
          <a:bodyPr/>
          <a:lstStyle/>
          <a:p>
            <a:fld id="{2066355A-084C-D24E-9AD2-7E4FC41EA627}" type="slidenum">
              <a:rPr lang="en-US" smtClean="0"/>
              <a:t>40</a:t>
            </a:fld>
            <a:endParaRPr lang="en-US"/>
          </a:p>
        </p:txBody>
      </p:sp>
      <p:grpSp>
        <p:nvGrpSpPr>
          <p:cNvPr id="6" name="Group 5"/>
          <p:cNvGrpSpPr/>
          <p:nvPr/>
        </p:nvGrpSpPr>
        <p:grpSpPr>
          <a:xfrm>
            <a:off x="3179637" y="4438889"/>
            <a:ext cx="8128000" cy="3188732"/>
            <a:chOff x="508000" y="2209800"/>
            <a:chExt cx="8128000" cy="3188732"/>
          </a:xfrm>
        </p:grpSpPr>
        <p:pic>
          <p:nvPicPr>
            <p:cNvPr id="7" name="Picture 6"/>
            <p:cNvPicPr>
              <a:picLocks noChangeAspect="1"/>
            </p:cNvPicPr>
            <p:nvPr/>
          </p:nvPicPr>
          <p:blipFill>
            <a:blip r:embed="rId3"/>
            <a:stretch>
              <a:fillRect/>
            </a:stretch>
          </p:blipFill>
          <p:spPr>
            <a:xfrm>
              <a:off x="508000" y="2286000"/>
              <a:ext cx="2921000" cy="2921000"/>
            </a:xfrm>
            <a:prstGeom prst="rect">
              <a:avLst/>
            </a:prstGeom>
          </p:spPr>
        </p:pic>
        <p:pic>
          <p:nvPicPr>
            <p:cNvPr id="8" name="Picture 7"/>
            <p:cNvPicPr>
              <a:picLocks noChangeAspect="1"/>
            </p:cNvPicPr>
            <p:nvPr/>
          </p:nvPicPr>
          <p:blipFill>
            <a:blip r:embed="rId3"/>
            <a:stretch>
              <a:fillRect/>
            </a:stretch>
          </p:blipFill>
          <p:spPr>
            <a:xfrm>
              <a:off x="5715000" y="2286000"/>
              <a:ext cx="2921000" cy="2921000"/>
            </a:xfrm>
            <a:prstGeom prst="rect">
              <a:avLst/>
            </a:prstGeom>
          </p:spPr>
        </p:pic>
        <p:sp>
          <p:nvSpPr>
            <p:cNvPr id="9" name="TextBox 8"/>
            <p:cNvSpPr txBox="1"/>
            <p:nvPr/>
          </p:nvSpPr>
          <p:spPr>
            <a:xfrm>
              <a:off x="1041400" y="5029200"/>
              <a:ext cx="1828800" cy="369332"/>
            </a:xfrm>
            <a:prstGeom prst="rect">
              <a:avLst/>
            </a:prstGeom>
            <a:noFill/>
          </p:spPr>
          <p:txBody>
            <a:bodyPr wrap="square" rtlCol="0">
              <a:spAutoFit/>
            </a:bodyPr>
            <a:lstStyle/>
            <a:p>
              <a:pPr algn="ctr"/>
              <a:r>
                <a:rPr lang="en-US" dirty="0" smtClean="0"/>
                <a:t>Step 0</a:t>
              </a:r>
              <a:endParaRPr lang="en-US" dirty="0"/>
            </a:p>
          </p:txBody>
        </p:sp>
        <p:sp>
          <p:nvSpPr>
            <p:cNvPr id="10" name="TextBox 9"/>
            <p:cNvSpPr txBox="1"/>
            <p:nvPr/>
          </p:nvSpPr>
          <p:spPr>
            <a:xfrm>
              <a:off x="6273800" y="5029200"/>
              <a:ext cx="1828800" cy="369332"/>
            </a:xfrm>
            <a:prstGeom prst="rect">
              <a:avLst/>
            </a:prstGeom>
            <a:noFill/>
          </p:spPr>
          <p:txBody>
            <a:bodyPr wrap="square" rtlCol="0">
              <a:spAutoFit/>
            </a:bodyPr>
            <a:lstStyle/>
            <a:p>
              <a:pPr algn="ctr"/>
              <a:r>
                <a:rPr lang="en-US" dirty="0" smtClean="0"/>
                <a:t>Step 1000</a:t>
              </a:r>
              <a:endParaRPr lang="en-US" dirty="0"/>
            </a:p>
          </p:txBody>
        </p:sp>
        <p:sp>
          <p:nvSpPr>
            <p:cNvPr id="11" name="TextBox 10"/>
            <p:cNvSpPr txBox="1"/>
            <p:nvPr/>
          </p:nvSpPr>
          <p:spPr>
            <a:xfrm>
              <a:off x="3733800" y="5029200"/>
              <a:ext cx="1828800" cy="369332"/>
            </a:xfrm>
            <a:prstGeom prst="rect">
              <a:avLst/>
            </a:prstGeom>
            <a:noFill/>
          </p:spPr>
          <p:txBody>
            <a:bodyPr wrap="square" rtlCol="0">
              <a:spAutoFit/>
            </a:bodyPr>
            <a:lstStyle/>
            <a:p>
              <a:pPr algn="ctr"/>
              <a:r>
                <a:rPr lang="en-US" dirty="0" smtClean="0"/>
                <a:t>Step 500</a:t>
              </a:r>
              <a:endParaRPr lang="en-US" dirty="0"/>
            </a:p>
          </p:txBody>
        </p:sp>
        <p:pic>
          <p:nvPicPr>
            <p:cNvPr id="12" name="Picture 11"/>
            <p:cNvPicPr>
              <a:picLocks noChangeAspect="1"/>
            </p:cNvPicPr>
            <p:nvPr/>
          </p:nvPicPr>
          <p:blipFill>
            <a:blip r:embed="rId4"/>
            <a:stretch>
              <a:fillRect/>
            </a:stretch>
          </p:blipFill>
          <p:spPr>
            <a:xfrm>
              <a:off x="3505200" y="2209800"/>
              <a:ext cx="2161287" cy="2775328"/>
            </a:xfrm>
            <a:prstGeom prst="rect">
              <a:avLst/>
            </a:prstGeom>
          </p:spPr>
        </p:pic>
      </p:grpSp>
      <p:sp>
        <p:nvSpPr>
          <p:cNvPr id="14" name="TextBox 13"/>
          <p:cNvSpPr txBox="1"/>
          <p:nvPr/>
        </p:nvSpPr>
        <p:spPr>
          <a:xfrm>
            <a:off x="16933" y="7745624"/>
            <a:ext cx="4648200" cy="400110"/>
          </a:xfrm>
          <a:prstGeom prst="rect">
            <a:avLst/>
          </a:prstGeom>
          <a:noFill/>
        </p:spPr>
        <p:txBody>
          <a:bodyPr wrap="square" rtlCol="0">
            <a:spAutoFit/>
          </a:bodyPr>
          <a:lstStyle/>
          <a:p>
            <a:r>
              <a:rPr lang="en-US" sz="2000" dirty="0" smtClean="0">
                <a:solidFill>
                  <a:schemeClr val="bg1"/>
                </a:solidFill>
              </a:rPr>
              <a:t>c/o M Larsen</a:t>
            </a:r>
            <a:endParaRPr lang="en-US" sz="2000" dirty="0">
              <a:solidFill>
                <a:schemeClr val="bg1"/>
              </a:solidFill>
            </a:endParaRPr>
          </a:p>
        </p:txBody>
      </p:sp>
    </p:spTree>
    <p:extLst>
      <p:ext uri="{BB962C8B-B14F-4D97-AF65-F5344CB8AC3E}">
        <p14:creationId xmlns:p14="http://schemas.microsoft.com/office/powerpoint/2010/main" val="161053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Transition to </a:t>
            </a:r>
            <a:r>
              <a:rPr lang="en-US" dirty="0"/>
              <a:t>I</a:t>
            </a:r>
            <a:r>
              <a:rPr lang="en-US" dirty="0" smtClean="0"/>
              <a:t>n </a:t>
            </a:r>
            <a:r>
              <a:rPr lang="en-US" dirty="0"/>
              <a:t>S</a:t>
            </a:r>
            <a:r>
              <a:rPr lang="en-US" dirty="0" smtClean="0"/>
              <a:t>itu to Bypass I/O Gap</a:t>
            </a:r>
            <a:endParaRPr lang="en-US" dirty="0"/>
          </a:p>
        </p:txBody>
      </p:sp>
      <p:sp>
        <p:nvSpPr>
          <p:cNvPr id="3" name="Content Placeholder 2"/>
          <p:cNvSpPr>
            <a:spLocks noGrp="1"/>
          </p:cNvSpPr>
          <p:nvPr>
            <p:ph sz="half" idx="1"/>
          </p:nvPr>
        </p:nvSpPr>
        <p:spPr/>
        <p:txBody>
          <a:bodyPr>
            <a:normAutofit/>
          </a:bodyPr>
          <a:lstStyle/>
          <a:p>
            <a:r>
              <a:rPr lang="en-US" dirty="0" smtClean="0"/>
              <a:t>Data analysis and visualization occur while simulation is running</a:t>
            </a:r>
          </a:p>
          <a:p>
            <a:pPr lvl="1"/>
            <a:r>
              <a:rPr lang="en-US" dirty="0" smtClean="0"/>
              <a:t>Share job resource allocations</a:t>
            </a:r>
          </a:p>
          <a:p>
            <a:pPr lvl="1"/>
            <a:endParaRPr lang="en-US" dirty="0" smtClean="0"/>
          </a:p>
          <a:p>
            <a:r>
              <a:rPr lang="en-US" dirty="0" smtClean="0"/>
              <a:t>No storage needed between simulation and analysis</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23200" y="2260918"/>
            <a:ext cx="4368800" cy="4749800"/>
          </a:xfrm>
        </p:spPr>
      </p:pic>
      <p:sp>
        <p:nvSpPr>
          <p:cNvPr id="5" name="Slide Number Placeholder 4"/>
          <p:cNvSpPr>
            <a:spLocks noGrp="1"/>
          </p:cNvSpPr>
          <p:nvPr>
            <p:ph type="sldNum" sz="quarter" idx="12"/>
          </p:nvPr>
        </p:nvSpPr>
        <p:spPr/>
        <p:txBody>
          <a:bodyPr/>
          <a:lstStyle/>
          <a:p>
            <a:fld id="{2066355A-084C-D24E-9AD2-7E4FC41EA627}" type="slidenum">
              <a:rPr lang="en-US" smtClean="0"/>
              <a:t>41</a:t>
            </a:fld>
            <a:endParaRPr lang="en-US"/>
          </a:p>
        </p:txBody>
      </p:sp>
      <p:sp>
        <p:nvSpPr>
          <p:cNvPr id="7" name="TextBox 6"/>
          <p:cNvSpPr txBox="1"/>
          <p:nvPr/>
        </p:nvSpPr>
        <p:spPr>
          <a:xfrm>
            <a:off x="16933" y="7745624"/>
            <a:ext cx="4648200" cy="400110"/>
          </a:xfrm>
          <a:prstGeom prst="rect">
            <a:avLst/>
          </a:prstGeom>
          <a:noFill/>
        </p:spPr>
        <p:txBody>
          <a:bodyPr wrap="square" rtlCol="0">
            <a:spAutoFit/>
          </a:bodyPr>
          <a:lstStyle/>
          <a:p>
            <a:r>
              <a:rPr lang="en-US" sz="2000" dirty="0" smtClean="0">
                <a:solidFill>
                  <a:schemeClr val="bg1"/>
                </a:solidFill>
              </a:rPr>
              <a:t>c/o V </a:t>
            </a:r>
            <a:r>
              <a:rPr lang="en-US" sz="2000" dirty="0" err="1" smtClean="0">
                <a:solidFill>
                  <a:schemeClr val="bg1"/>
                </a:solidFill>
              </a:rPr>
              <a:t>Adhinarayanan</a:t>
            </a:r>
            <a:endParaRPr lang="en-US" sz="2000" dirty="0">
              <a:solidFill>
                <a:schemeClr val="bg1"/>
              </a:solidFill>
            </a:endParaRPr>
          </a:p>
        </p:txBody>
      </p:sp>
    </p:spTree>
    <p:extLst>
      <p:ext uri="{BB962C8B-B14F-4D97-AF65-F5344CB8AC3E}">
        <p14:creationId xmlns:p14="http://schemas.microsoft.com/office/powerpoint/2010/main" val="2036777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Outline	</a:t>
            </a:r>
            <a:endParaRPr lang="en-US" dirty="0"/>
          </a:p>
        </p:txBody>
      </p:sp>
      <p:sp>
        <p:nvSpPr>
          <p:cNvPr id="3" name="Content Placeholder 2"/>
          <p:cNvSpPr>
            <a:spLocks noGrp="1"/>
          </p:cNvSpPr>
          <p:nvPr>
            <p:ph idx="1"/>
          </p:nvPr>
        </p:nvSpPr>
        <p:spPr/>
        <p:txBody>
          <a:bodyPr>
            <a:normAutofit/>
          </a:bodyPr>
          <a:lstStyle/>
          <a:p>
            <a:r>
              <a:rPr lang="en-US" sz="4600" dirty="0" smtClean="0">
                <a:solidFill>
                  <a:schemeClr val="bg1">
                    <a:lumMod val="85000"/>
                  </a:schemeClr>
                </a:solidFill>
                <a:ea typeface="Cambria" charset="0"/>
                <a:cs typeface="Cambria" charset="0"/>
              </a:rPr>
              <a:t>Motivation &amp; Background</a:t>
            </a:r>
          </a:p>
          <a:p>
            <a:r>
              <a:rPr lang="en-US" dirty="0" smtClean="0">
                <a:solidFill>
                  <a:schemeClr val="bg1">
                    <a:lumMod val="85000"/>
                  </a:schemeClr>
                </a:solidFill>
                <a:ea typeface="Cambria" charset="0"/>
                <a:cs typeface="Cambria" charset="0"/>
              </a:rPr>
              <a:t>Energy-Efficient Techniques for HPC</a:t>
            </a:r>
            <a:endParaRPr lang="en-US" sz="4600" dirty="0" smtClean="0">
              <a:solidFill>
                <a:schemeClr val="bg1">
                  <a:lumMod val="85000"/>
                </a:schemeClr>
              </a:solidFill>
              <a:ea typeface="Cambria" charset="0"/>
              <a:cs typeface="Cambria" charset="0"/>
            </a:endParaRPr>
          </a:p>
          <a:p>
            <a:r>
              <a:rPr lang="en-US" dirty="0" smtClean="0">
                <a:solidFill>
                  <a:schemeClr val="bg1">
                    <a:lumMod val="85000"/>
                  </a:schemeClr>
                </a:solidFill>
                <a:ea typeface="Cambria" charset="0"/>
                <a:cs typeface="Cambria" charset="0"/>
              </a:rPr>
              <a:t>Power-Constrained Techniques for HPC</a:t>
            </a:r>
          </a:p>
          <a:p>
            <a:r>
              <a:rPr lang="en-US" dirty="0" smtClean="0">
                <a:solidFill>
                  <a:schemeClr val="bg1">
                    <a:lumMod val="85000"/>
                  </a:schemeClr>
                </a:solidFill>
                <a:ea typeface="Cambria" charset="0"/>
                <a:cs typeface="Cambria" charset="0"/>
              </a:rPr>
              <a:t>Scientific Visualization</a:t>
            </a:r>
          </a:p>
          <a:p>
            <a:r>
              <a:rPr lang="en-US" sz="4600" dirty="0" smtClean="0">
                <a:ea typeface="Cambria" charset="0"/>
                <a:cs typeface="Cambria" charset="0"/>
              </a:rPr>
              <a:t>Power-Aware Visualization &amp; Future Work</a:t>
            </a: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42</a:t>
            </a:fld>
            <a:endParaRPr lang="en-US" dirty="0">
              <a:solidFill>
                <a:srgbClr val="FEC309"/>
              </a:solidFill>
            </a:endParaRPr>
          </a:p>
        </p:txBody>
      </p:sp>
    </p:spTree>
    <p:extLst>
      <p:ext uri="{BB962C8B-B14F-4D97-AF65-F5344CB8AC3E}">
        <p14:creationId xmlns:p14="http://schemas.microsoft.com/office/powerpoint/2010/main" val="541626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Power-Aware Visualization</a:t>
            </a:r>
            <a:endParaRPr lang="en-US" dirty="0"/>
          </a:p>
        </p:txBody>
      </p:sp>
      <p:sp>
        <p:nvSpPr>
          <p:cNvPr id="7" name="Content Placeholder 6"/>
          <p:cNvSpPr>
            <a:spLocks noGrp="1"/>
          </p:cNvSpPr>
          <p:nvPr>
            <p:ph idx="1"/>
          </p:nvPr>
        </p:nvSpPr>
        <p:spPr/>
        <p:txBody>
          <a:bodyPr>
            <a:normAutofit fontScale="92500" lnSpcReduction="10000"/>
          </a:bodyPr>
          <a:lstStyle/>
          <a:p>
            <a:r>
              <a:rPr lang="en-US" dirty="0" smtClean="0"/>
              <a:t>Very limited research in this space</a:t>
            </a:r>
          </a:p>
          <a:p>
            <a:r>
              <a:rPr lang="en-US" dirty="0" smtClean="0"/>
              <a:t>Research efforts so far:</a:t>
            </a:r>
          </a:p>
          <a:p>
            <a:pPr lvl="1"/>
            <a:r>
              <a:rPr lang="en-US" dirty="0"/>
              <a:t>What is the difference in power consumption between traditional post-process approach and in situ</a:t>
            </a:r>
            <a:r>
              <a:rPr lang="en-US" dirty="0" smtClean="0"/>
              <a:t>?</a:t>
            </a:r>
          </a:p>
          <a:p>
            <a:pPr lvl="1"/>
            <a:r>
              <a:rPr lang="en-US" dirty="0" smtClean="0"/>
              <a:t>How do software knobs (e.g., concurrency, algorithm, parallel programming model) affect energy and power savings of visualization algorithms?</a:t>
            </a:r>
          </a:p>
          <a:p>
            <a:pPr lvl="1"/>
            <a:r>
              <a:rPr lang="en-US" dirty="0" smtClean="0"/>
              <a:t>How does in situ data movement (e.g., no movement, intra-node, inter-node) impact power?</a:t>
            </a:r>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t>43</a:t>
            </a:fld>
            <a:endParaRPr lang="en-US"/>
          </a:p>
        </p:txBody>
      </p:sp>
    </p:spTree>
    <p:extLst>
      <p:ext uri="{BB962C8B-B14F-4D97-AF65-F5344CB8AC3E}">
        <p14:creationId xmlns:p14="http://schemas.microsoft.com/office/powerpoint/2010/main" val="815530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Dissertation Proposal</a:t>
            </a:r>
            <a:endParaRPr lang="en-US" dirty="0"/>
          </a:p>
        </p:txBody>
      </p:sp>
      <p:sp>
        <p:nvSpPr>
          <p:cNvPr id="3" name="Content Placeholder 2"/>
          <p:cNvSpPr>
            <a:spLocks noGrp="1"/>
          </p:cNvSpPr>
          <p:nvPr>
            <p:ph idx="1"/>
          </p:nvPr>
        </p:nvSpPr>
        <p:spPr/>
        <p:txBody>
          <a:bodyPr/>
          <a:lstStyle/>
          <a:p>
            <a:pPr marL="411480" lvl="1" indent="-411480">
              <a:buFont typeface="Arial"/>
              <a:buChar char="•"/>
            </a:pPr>
            <a:r>
              <a:rPr lang="en-US" sz="4600" dirty="0"/>
              <a:t>Interests lie in how power </a:t>
            </a:r>
            <a:r>
              <a:rPr lang="en-US" sz="4600" dirty="0" smtClean="0"/>
              <a:t>constraints will </a:t>
            </a:r>
            <a:r>
              <a:rPr lang="en-US" sz="4600" dirty="0"/>
              <a:t>impact </a:t>
            </a:r>
            <a:r>
              <a:rPr lang="en-US" sz="4600" dirty="0" smtClean="0"/>
              <a:t>visualization</a:t>
            </a:r>
          </a:p>
          <a:p>
            <a:pPr marL="411480" lvl="1" indent="-411480">
              <a:buFont typeface="Arial"/>
              <a:buChar char="•"/>
            </a:pPr>
            <a:r>
              <a:rPr lang="en-US" sz="4600" b="1" u="sng" dirty="0" smtClean="0"/>
              <a:t>Goal</a:t>
            </a:r>
            <a:r>
              <a:rPr lang="en-US" sz="4600" dirty="0" smtClean="0"/>
              <a:t>: Understand what parameters impact energy and power usage of visualization routines</a:t>
            </a:r>
          </a:p>
          <a:p>
            <a:pPr marL="411480" lvl="1" indent="-411480">
              <a:buFont typeface="Arial"/>
              <a:buChar char="•"/>
            </a:pPr>
            <a:r>
              <a:rPr lang="en-US" sz="4600" b="1" u="sng" dirty="0" smtClean="0"/>
              <a:t>How</a:t>
            </a:r>
            <a:r>
              <a:rPr lang="en-US" sz="4600" dirty="0" smtClean="0"/>
              <a:t>: Use energy-efficient and power-constrained techniques to build a power-aware visualization framework for </a:t>
            </a:r>
            <a:r>
              <a:rPr lang="en-US" sz="4600" dirty="0" err="1" smtClean="0"/>
              <a:t>exascale</a:t>
            </a:r>
            <a:r>
              <a:rPr lang="en-US" sz="4600" dirty="0" smtClean="0"/>
              <a:t> computing</a:t>
            </a:r>
          </a:p>
          <a:p>
            <a:pPr marL="411480" lvl="1" indent="-411480">
              <a:buFont typeface="Arial"/>
              <a:buChar char="•"/>
            </a:pPr>
            <a:endParaRPr lang="en-US" sz="4600" dirty="0"/>
          </a:p>
          <a:p>
            <a:endParaRPr lang="en-US" dirty="0"/>
          </a:p>
        </p:txBody>
      </p:sp>
      <p:sp>
        <p:nvSpPr>
          <p:cNvPr id="4" name="Slide Number Placeholder 3"/>
          <p:cNvSpPr>
            <a:spLocks noGrp="1"/>
          </p:cNvSpPr>
          <p:nvPr>
            <p:ph type="sldNum" sz="quarter" idx="12"/>
          </p:nvPr>
        </p:nvSpPr>
        <p:spPr/>
        <p:txBody>
          <a:bodyPr/>
          <a:lstStyle/>
          <a:p>
            <a:fld id="{2066355A-084C-D24E-9AD2-7E4FC41EA627}" type="slidenum">
              <a:rPr lang="en-US" smtClean="0"/>
              <a:t>44</a:t>
            </a:fld>
            <a:endParaRPr lang="en-US"/>
          </a:p>
        </p:txBody>
      </p:sp>
    </p:spTree>
    <p:extLst>
      <p:ext uri="{BB962C8B-B14F-4D97-AF65-F5344CB8AC3E}">
        <p14:creationId xmlns:p14="http://schemas.microsoft.com/office/powerpoint/2010/main" val="852304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pPr marL="411480" lvl="1" indent="-411480">
              <a:buFont typeface="Arial"/>
              <a:buChar char="•"/>
            </a:pPr>
            <a:r>
              <a:rPr lang="en-US" sz="4600" dirty="0" smtClean="0"/>
              <a:t>What tunable knobs exist, such that the application is moldable to the available resources?</a:t>
            </a:r>
          </a:p>
          <a:p>
            <a:pPr marL="411480" lvl="1" indent="-411480">
              <a:buFont typeface="Arial"/>
              <a:buChar char="•"/>
            </a:pPr>
            <a:r>
              <a:rPr lang="en-US" sz="4600" dirty="0" smtClean="0"/>
              <a:t>How do the knobs apply to different visualization routines?</a:t>
            </a:r>
          </a:p>
          <a:p>
            <a:pPr marL="411480" lvl="1" indent="-411480">
              <a:buFont typeface="Arial"/>
              <a:buChar char="•"/>
            </a:pPr>
            <a:r>
              <a:rPr lang="en-US" sz="4600" dirty="0" smtClean="0"/>
              <a:t>How much speedup can be gained from shifting power between nodes during phases in the pipeline?</a:t>
            </a:r>
            <a:endParaRPr lang="en-US" sz="4600" dirty="0"/>
          </a:p>
        </p:txBody>
      </p:sp>
      <p:sp>
        <p:nvSpPr>
          <p:cNvPr id="4" name="Slide Number Placeholder 3"/>
          <p:cNvSpPr>
            <a:spLocks noGrp="1"/>
          </p:cNvSpPr>
          <p:nvPr>
            <p:ph type="sldNum" sz="quarter" idx="12"/>
          </p:nvPr>
        </p:nvSpPr>
        <p:spPr/>
        <p:txBody>
          <a:bodyPr/>
          <a:lstStyle/>
          <a:p>
            <a:fld id="{2066355A-084C-D24E-9AD2-7E4FC41EA627}" type="slidenum">
              <a:rPr lang="en-US" smtClean="0"/>
              <a:t>45</a:t>
            </a:fld>
            <a:endParaRPr lang="en-US"/>
          </a:p>
        </p:txBody>
      </p:sp>
    </p:spTree>
    <p:extLst>
      <p:ext uri="{BB962C8B-B14F-4D97-AF65-F5344CB8AC3E}">
        <p14:creationId xmlns:p14="http://schemas.microsoft.com/office/powerpoint/2010/main" val="1151897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&amp; Questions</a:t>
            </a:r>
            <a:endParaRPr lang="en-US" dirty="0"/>
          </a:p>
        </p:txBody>
      </p:sp>
      <p:sp>
        <p:nvSpPr>
          <p:cNvPr id="3" name="Content Placeholder 2"/>
          <p:cNvSpPr>
            <a:spLocks noGrp="1"/>
          </p:cNvSpPr>
          <p:nvPr>
            <p:ph idx="1"/>
          </p:nvPr>
        </p:nvSpPr>
        <p:spPr/>
        <p:txBody>
          <a:bodyPr>
            <a:normAutofit/>
          </a:bodyPr>
          <a:lstStyle/>
          <a:p>
            <a:r>
              <a:rPr lang="en-US" dirty="0">
                <a:ea typeface="Cambria" charset="0"/>
                <a:cs typeface="Cambria" charset="0"/>
              </a:rPr>
              <a:t>Power </a:t>
            </a:r>
            <a:r>
              <a:rPr lang="en-US" dirty="0" smtClean="0">
                <a:ea typeface="Cambria" charset="0"/>
                <a:cs typeface="Cambria" charset="0"/>
              </a:rPr>
              <a:t>will be a </a:t>
            </a:r>
            <a:r>
              <a:rPr lang="en-US" dirty="0">
                <a:ea typeface="Cambria" charset="0"/>
                <a:cs typeface="Cambria" charset="0"/>
              </a:rPr>
              <a:t>key </a:t>
            </a:r>
            <a:r>
              <a:rPr lang="en-US" dirty="0" smtClean="0">
                <a:ea typeface="Cambria" charset="0"/>
                <a:cs typeface="Cambria" charset="0"/>
              </a:rPr>
              <a:t>challenge at </a:t>
            </a:r>
            <a:r>
              <a:rPr lang="en-US" dirty="0" err="1" smtClean="0">
                <a:ea typeface="Cambria" charset="0"/>
                <a:cs typeface="Cambria" charset="0"/>
              </a:rPr>
              <a:t>exascale</a:t>
            </a:r>
            <a:endParaRPr lang="en-US" dirty="0">
              <a:ea typeface="Cambria" charset="0"/>
              <a:cs typeface="Cambria" charset="0"/>
            </a:endParaRPr>
          </a:p>
          <a:p>
            <a:r>
              <a:rPr lang="en-US" dirty="0">
                <a:ea typeface="Cambria" charset="0"/>
                <a:cs typeface="Cambria" charset="0"/>
              </a:rPr>
              <a:t>All system </a:t>
            </a:r>
            <a:r>
              <a:rPr lang="en-US" dirty="0" smtClean="0">
                <a:ea typeface="Cambria" charset="0"/>
                <a:cs typeface="Cambria" charset="0"/>
              </a:rPr>
              <a:t>components will </a:t>
            </a:r>
            <a:r>
              <a:rPr lang="en-US" dirty="0">
                <a:ea typeface="Cambria" charset="0"/>
                <a:cs typeface="Cambria" charset="0"/>
              </a:rPr>
              <a:t>need </a:t>
            </a:r>
            <a:r>
              <a:rPr lang="en-US" dirty="0" smtClean="0">
                <a:ea typeface="Cambria" charset="0"/>
                <a:cs typeface="Cambria" charset="0"/>
              </a:rPr>
              <a:t>power-efficient innovations</a:t>
            </a:r>
            <a:endParaRPr lang="en-US" dirty="0">
              <a:ea typeface="Cambria" charset="0"/>
              <a:cs typeface="Cambria" charset="0"/>
            </a:endParaRPr>
          </a:p>
          <a:p>
            <a:r>
              <a:rPr lang="en-US" dirty="0">
                <a:ea typeface="Cambria" charset="0"/>
                <a:cs typeface="Cambria" charset="0"/>
              </a:rPr>
              <a:t>Power-aware scientific visualization is important to continued scientific discovery </a:t>
            </a:r>
          </a:p>
        </p:txBody>
      </p:sp>
      <p:sp>
        <p:nvSpPr>
          <p:cNvPr id="4" name="Slide Number Placeholder 3"/>
          <p:cNvSpPr>
            <a:spLocks noGrp="1"/>
          </p:cNvSpPr>
          <p:nvPr>
            <p:ph type="sldNum" sz="quarter" idx="12"/>
          </p:nvPr>
        </p:nvSpPr>
        <p:spPr/>
        <p:txBody>
          <a:bodyPr/>
          <a:lstStyle/>
          <a:p>
            <a:fld id="{2066355A-084C-D24E-9AD2-7E4FC41EA627}" type="slidenum">
              <a:rPr lang="en-US" smtClean="0"/>
              <a:t>46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710" y="5560506"/>
            <a:ext cx="2052731" cy="2235046"/>
          </a:xfrm>
          <a:prstGeom prst="rect">
            <a:avLst/>
          </a:prstGeom>
        </p:spPr>
      </p:pic>
      <p:sp>
        <p:nvSpPr>
          <p:cNvPr id="6" name="TextBox 5"/>
          <p:cNvSpPr txBox="1"/>
          <p:nvPr/>
        </p:nvSpPr>
        <p:spPr>
          <a:xfrm>
            <a:off x="2487168" y="5834827"/>
            <a:ext cx="12143231" cy="1517338"/>
          </a:xfrm>
          <a:prstGeom prst="rect">
            <a:avLst/>
          </a:prstGeom>
          <a:noFill/>
        </p:spPr>
        <p:txBody>
          <a:bodyPr wrap="square" rtlCol="0">
            <a:spAutoFit/>
          </a:bodyPr>
          <a:lstStyle/>
          <a:p>
            <a:pPr algn="ctr"/>
            <a:r>
              <a:rPr lang="en-US" sz="3000" dirty="0" smtClean="0">
                <a:ea typeface="Cambria" charset="0"/>
                <a:cs typeface="Cambria" charset="0"/>
              </a:rPr>
              <a:t>“</a:t>
            </a:r>
            <a:r>
              <a:rPr lang="en-US" sz="3000" dirty="0"/>
              <a:t>Energy-Efficient and Power-Constrained Techniques for </a:t>
            </a:r>
            <a:r>
              <a:rPr lang="en-US" sz="3000" dirty="0" err="1"/>
              <a:t>Exascale</a:t>
            </a:r>
            <a:r>
              <a:rPr lang="en-US" sz="3000" dirty="0"/>
              <a:t> </a:t>
            </a:r>
            <a:r>
              <a:rPr lang="en-US" sz="3000" dirty="0" smtClean="0"/>
              <a:t>Computing”</a:t>
            </a:r>
            <a:endParaRPr lang="en-US" sz="3000" dirty="0" smtClean="0">
              <a:ea typeface="Cambria" charset="0"/>
              <a:cs typeface="Cambria" charset="0"/>
            </a:endParaRPr>
          </a:p>
          <a:p>
            <a:pPr algn="ctr"/>
            <a:r>
              <a:rPr lang="en-US" sz="3085" dirty="0" smtClean="0">
                <a:ea typeface="Cambria" charset="0"/>
                <a:cs typeface="Cambria" charset="0"/>
              </a:rPr>
              <a:t>Stephanie </a:t>
            </a:r>
            <a:r>
              <a:rPr lang="en-US" sz="3085" dirty="0">
                <a:ea typeface="Cambria" charset="0"/>
                <a:cs typeface="Cambria" charset="0"/>
              </a:rPr>
              <a:t>Labasan</a:t>
            </a:r>
          </a:p>
          <a:p>
            <a:pPr algn="ctr"/>
            <a:r>
              <a:rPr lang="en-US" sz="3085" dirty="0" err="1" smtClean="0">
                <a:ea typeface="Cambria" charset="0"/>
                <a:cs typeface="Cambria" charset="0"/>
              </a:rPr>
              <a:t>slabasan@cs.uoregon.edu</a:t>
            </a:r>
            <a:endParaRPr lang="en-US" sz="3085" dirty="0">
              <a:ea typeface="Cambria" charset="0"/>
              <a:cs typeface="Cambria" charset="0"/>
            </a:endParaRPr>
          </a:p>
        </p:txBody>
      </p:sp>
    </p:spTree>
    <p:extLst>
      <p:ext uri="{BB962C8B-B14F-4D97-AF65-F5344CB8AC3E}">
        <p14:creationId xmlns:p14="http://schemas.microsoft.com/office/powerpoint/2010/main" val="878341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lvl="0" indent="0" algn="ctr" defTabSz="914400">
              <a:spcBef>
                <a:spcPts val="0"/>
              </a:spcBef>
              <a:buNone/>
            </a:pPr>
            <a:r>
              <a:rPr lang="en-US" sz="5700" dirty="0" smtClean="0">
                <a:latin typeface="+mj-lt"/>
              </a:rPr>
              <a:t>Backup</a:t>
            </a:r>
            <a:endParaRPr lang="en-US" sz="5700" dirty="0">
              <a:latin typeface="+mj-lt"/>
            </a:endParaRPr>
          </a:p>
        </p:txBody>
      </p:sp>
      <p:sp>
        <p:nvSpPr>
          <p:cNvPr id="4" name="Slide Number Placeholder 3"/>
          <p:cNvSpPr>
            <a:spLocks noGrp="1"/>
          </p:cNvSpPr>
          <p:nvPr>
            <p:ph type="sldNum" sz="quarter" idx="12"/>
          </p:nvPr>
        </p:nvSpPr>
        <p:spPr/>
        <p:txBody>
          <a:bodyPr/>
          <a:lstStyle/>
          <a:p>
            <a:fld id="{2066355A-084C-D24E-9AD2-7E4FC41EA627}" type="slidenum">
              <a:rPr lang="en-US" smtClean="0"/>
              <a:t>47</a:t>
            </a:fld>
            <a:endParaRPr lang="en-US"/>
          </a:p>
        </p:txBody>
      </p:sp>
    </p:spTree>
    <p:extLst>
      <p:ext uri="{BB962C8B-B14F-4D97-AF65-F5344CB8AC3E}">
        <p14:creationId xmlns:p14="http://schemas.microsoft.com/office/powerpoint/2010/main" val="15271161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FLOPS-Focused</a:t>
            </a:r>
            <a:endParaRPr lang="en-US" dirty="0"/>
          </a:p>
        </p:txBody>
      </p:sp>
      <p:sp>
        <p:nvSpPr>
          <p:cNvPr id="3" name="Content Placeholder 2"/>
          <p:cNvSpPr>
            <a:spLocks noGrp="1"/>
          </p:cNvSpPr>
          <p:nvPr>
            <p:ph idx="1"/>
          </p:nvPr>
        </p:nvSpPr>
        <p:spPr/>
        <p:txBody>
          <a:bodyPr/>
          <a:lstStyle/>
          <a:p>
            <a:r>
              <a:rPr lang="en-US" dirty="0" smtClean="0"/>
              <a:t>Measuring performance in FLOPS has created two problems:</a:t>
            </a:r>
          </a:p>
          <a:p>
            <a:pPr marL="1394460" lvl="1" indent="-914400">
              <a:buFont typeface="+mj-lt"/>
              <a:buAutoNum type="arabicPeriod"/>
            </a:pPr>
            <a:r>
              <a:rPr lang="en-US" dirty="0" smtClean="0">
                <a:sym typeface="Wingdings"/>
              </a:rPr>
              <a:t>S</a:t>
            </a:r>
            <a:r>
              <a:rPr lang="en-US" dirty="0" smtClean="0"/>
              <a:t>upercomputers consume high electrical power</a:t>
            </a:r>
          </a:p>
          <a:p>
            <a:pPr marL="1394460" lvl="1" indent="-914400">
              <a:buFont typeface="+mj-lt"/>
              <a:buAutoNum type="arabicPeriod"/>
            </a:pPr>
            <a:r>
              <a:rPr lang="en-US" dirty="0" smtClean="0"/>
              <a:t>Supercomputers generate high amounts of heat, necessitating large cooling infrastructures for system reliability</a:t>
            </a:r>
          </a:p>
        </p:txBody>
      </p:sp>
      <p:sp>
        <p:nvSpPr>
          <p:cNvPr id="4" name="Slide Number Placeholder 3"/>
          <p:cNvSpPr>
            <a:spLocks noGrp="1"/>
          </p:cNvSpPr>
          <p:nvPr>
            <p:ph type="sldNum" sz="quarter" idx="12"/>
          </p:nvPr>
        </p:nvSpPr>
        <p:spPr/>
        <p:txBody>
          <a:bodyPr/>
          <a:lstStyle/>
          <a:p>
            <a:fld id="{2066355A-084C-D24E-9AD2-7E4FC41EA627}" type="slidenum">
              <a:rPr lang="en-US" smtClean="0"/>
              <a:t>48</a:t>
            </a:fld>
            <a:endParaRPr lang="en-US"/>
          </a:p>
        </p:txBody>
      </p:sp>
    </p:spTree>
    <p:extLst>
      <p:ext uri="{BB962C8B-B14F-4D97-AF65-F5344CB8AC3E}">
        <p14:creationId xmlns:p14="http://schemas.microsoft.com/office/powerpoint/2010/main" val="3811019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Large Supercomputers</a:t>
            </a:r>
            <a:endParaRPr lang="en-US" dirty="0"/>
          </a:p>
        </p:txBody>
      </p:sp>
      <p:sp>
        <p:nvSpPr>
          <p:cNvPr id="3" name="Content Placeholder 2"/>
          <p:cNvSpPr>
            <a:spLocks noGrp="1"/>
          </p:cNvSpPr>
          <p:nvPr>
            <p:ph idx="1"/>
          </p:nvPr>
        </p:nvSpPr>
        <p:spPr>
          <a:xfrm>
            <a:off x="731520" y="1920239"/>
            <a:ext cx="13167360" cy="5707381"/>
          </a:xfrm>
        </p:spPr>
        <p:txBody>
          <a:bodyPr>
            <a:normAutofit/>
          </a:bodyPr>
          <a:lstStyle/>
          <a:p>
            <a:r>
              <a:rPr lang="en-US" dirty="0" smtClean="0">
                <a:ea typeface="Cambria" charset="0"/>
                <a:cs typeface="Cambria" charset="0"/>
              </a:rPr>
              <a:t>Performance measured in FLOPS = </a:t>
            </a:r>
            <a:r>
              <a:rPr lang="en-US" b="1" u="sng" dirty="0" smtClean="0">
                <a:ea typeface="Cambria" charset="0"/>
                <a:cs typeface="Cambria" charset="0"/>
              </a:rPr>
              <a:t>fl</a:t>
            </a:r>
            <a:r>
              <a:rPr lang="en-US" dirty="0" smtClean="0">
                <a:ea typeface="Cambria" charset="0"/>
                <a:cs typeface="Cambria" charset="0"/>
              </a:rPr>
              <a:t>oating-point </a:t>
            </a:r>
            <a:r>
              <a:rPr lang="en-US" b="1" u="sng" dirty="0" smtClean="0">
                <a:ea typeface="Cambria" charset="0"/>
                <a:cs typeface="Cambria" charset="0"/>
              </a:rPr>
              <a:t>o</a:t>
            </a:r>
            <a:r>
              <a:rPr lang="en-US" dirty="0" smtClean="0">
                <a:ea typeface="Cambria" charset="0"/>
                <a:cs typeface="Cambria" charset="0"/>
              </a:rPr>
              <a:t>perations </a:t>
            </a:r>
            <a:r>
              <a:rPr lang="en-US" b="1" u="sng" dirty="0" smtClean="0">
                <a:ea typeface="Cambria" charset="0"/>
                <a:cs typeface="Cambria" charset="0"/>
              </a:rPr>
              <a:t>p</a:t>
            </a:r>
            <a:r>
              <a:rPr lang="en-US" dirty="0" smtClean="0">
                <a:ea typeface="Cambria" charset="0"/>
                <a:cs typeface="Cambria" charset="0"/>
              </a:rPr>
              <a:t>er </a:t>
            </a:r>
            <a:r>
              <a:rPr lang="en-US" b="1" u="sng" dirty="0" smtClean="0">
                <a:ea typeface="Cambria" charset="0"/>
                <a:cs typeface="Cambria" charset="0"/>
              </a:rPr>
              <a:t>s</a:t>
            </a:r>
            <a:r>
              <a:rPr lang="en-US" dirty="0" smtClean="0">
                <a:ea typeface="Cambria" charset="0"/>
                <a:cs typeface="Cambria" charset="0"/>
              </a:rPr>
              <a:t>econd</a:t>
            </a:r>
          </a:p>
          <a:p>
            <a:pPr lvl="1"/>
            <a:r>
              <a:rPr lang="en-US" dirty="0" err="1" smtClean="0">
                <a:ea typeface="Cambria" charset="0"/>
                <a:cs typeface="Cambria" charset="0"/>
              </a:rPr>
              <a:t>Linpack</a:t>
            </a:r>
            <a:r>
              <a:rPr lang="en-US" dirty="0" smtClean="0">
                <a:ea typeface="Cambria" charset="0"/>
                <a:cs typeface="Cambria" charset="0"/>
              </a:rPr>
              <a:t>: highly-optimized compute-                             intensive standard benchmark</a:t>
            </a:r>
          </a:p>
          <a:p>
            <a:r>
              <a:rPr lang="en-US" dirty="0" smtClean="0">
                <a:ea typeface="Cambria" charset="0"/>
                <a:cs typeface="Cambria" charset="0"/>
              </a:rPr>
              <a:t>1 </a:t>
            </a:r>
            <a:r>
              <a:rPr lang="en-US" dirty="0" err="1" smtClean="0">
                <a:ea typeface="Cambria" charset="0"/>
                <a:cs typeface="Cambria" charset="0"/>
              </a:rPr>
              <a:t>TeraFLOP</a:t>
            </a:r>
            <a:r>
              <a:rPr lang="en-US" dirty="0" smtClean="0">
                <a:ea typeface="Cambria" charset="0"/>
                <a:cs typeface="Cambria" charset="0"/>
              </a:rPr>
              <a:t> = 10</a:t>
            </a:r>
            <a:r>
              <a:rPr lang="en-US" baseline="30000" dirty="0" smtClean="0">
                <a:ea typeface="Cambria" charset="0"/>
                <a:cs typeface="Cambria" charset="0"/>
              </a:rPr>
              <a:t>12</a:t>
            </a:r>
            <a:r>
              <a:rPr lang="en-US" dirty="0" smtClean="0">
                <a:ea typeface="Cambria" charset="0"/>
                <a:cs typeface="Cambria" charset="0"/>
              </a:rPr>
              <a:t> </a:t>
            </a:r>
            <a:r>
              <a:rPr lang="en-US" dirty="0" smtClean="0">
                <a:ea typeface="Cambria" charset="0"/>
                <a:cs typeface="Cambria" charset="0"/>
                <a:sym typeface="Wingdings" panose="05000000000000000000" pitchFamily="2" charset="2"/>
              </a:rPr>
              <a:t>[1997]</a:t>
            </a:r>
            <a:endParaRPr lang="en-US" dirty="0" smtClean="0">
              <a:ea typeface="Cambria" charset="0"/>
              <a:cs typeface="Cambria" charset="0"/>
            </a:endParaRPr>
          </a:p>
          <a:p>
            <a:r>
              <a:rPr lang="en-US" dirty="0" smtClean="0">
                <a:ea typeface="Cambria" charset="0"/>
                <a:cs typeface="Cambria" charset="0"/>
              </a:rPr>
              <a:t>1 </a:t>
            </a:r>
            <a:r>
              <a:rPr lang="en-US" dirty="0" err="1" smtClean="0">
                <a:ea typeface="Cambria" charset="0"/>
                <a:cs typeface="Cambria" charset="0"/>
              </a:rPr>
              <a:t>PetaFLOP</a:t>
            </a:r>
            <a:r>
              <a:rPr lang="en-US" dirty="0">
                <a:ea typeface="Cambria" charset="0"/>
                <a:cs typeface="Cambria" charset="0"/>
              </a:rPr>
              <a:t> </a:t>
            </a:r>
            <a:r>
              <a:rPr lang="en-US" dirty="0" smtClean="0">
                <a:ea typeface="Cambria" charset="0"/>
                <a:cs typeface="Cambria" charset="0"/>
              </a:rPr>
              <a:t>= 1K </a:t>
            </a:r>
            <a:r>
              <a:rPr lang="en-US" dirty="0" err="1" smtClean="0">
                <a:ea typeface="Cambria" charset="0"/>
                <a:cs typeface="Cambria" charset="0"/>
              </a:rPr>
              <a:t>TeraFLOPS</a:t>
            </a:r>
            <a:r>
              <a:rPr lang="en-US" dirty="0" smtClean="0">
                <a:ea typeface="Cambria" charset="0"/>
                <a:cs typeface="Cambria" charset="0"/>
                <a:sym typeface="Wingdings" panose="05000000000000000000" pitchFamily="2" charset="2"/>
              </a:rPr>
              <a:t> [2008]</a:t>
            </a:r>
            <a:endParaRPr lang="en-US" dirty="0" smtClean="0">
              <a:ea typeface="Cambria" charset="0"/>
              <a:cs typeface="Cambria" charset="0"/>
            </a:endParaRPr>
          </a:p>
          <a:p>
            <a:r>
              <a:rPr lang="en-US" dirty="0" smtClean="0">
                <a:ea typeface="Cambria" charset="0"/>
                <a:cs typeface="Cambria" charset="0"/>
              </a:rPr>
              <a:t>1 </a:t>
            </a:r>
            <a:r>
              <a:rPr lang="en-US" dirty="0" err="1" smtClean="0">
                <a:ea typeface="Cambria" charset="0"/>
                <a:cs typeface="Cambria" charset="0"/>
              </a:rPr>
              <a:t>ExaFLOP</a:t>
            </a:r>
            <a:r>
              <a:rPr lang="en-US" dirty="0" smtClean="0">
                <a:ea typeface="Cambria" charset="0"/>
                <a:cs typeface="Cambria" charset="0"/>
              </a:rPr>
              <a:t> = 1M </a:t>
            </a:r>
            <a:r>
              <a:rPr lang="en-US" dirty="0" err="1" smtClean="0">
                <a:ea typeface="Cambria" charset="0"/>
                <a:cs typeface="Cambria" charset="0"/>
              </a:rPr>
              <a:t>TeraFLOPS</a:t>
            </a:r>
            <a:r>
              <a:rPr lang="en-US" dirty="0">
                <a:ea typeface="Cambria" charset="0"/>
                <a:cs typeface="Cambria" charset="0"/>
              </a:rPr>
              <a:t> </a:t>
            </a:r>
            <a:r>
              <a:rPr lang="en-US" dirty="0" smtClean="0">
                <a:ea typeface="Cambria" charset="0"/>
                <a:cs typeface="Cambria" charset="0"/>
              </a:rPr>
              <a:t>[</a:t>
            </a:r>
            <a:r>
              <a:rPr lang="en-US" dirty="0" err="1" smtClean="0">
                <a:ea typeface="Cambria" charset="0"/>
                <a:cs typeface="Cambria" charset="0"/>
                <a:sym typeface="Wingdings" panose="05000000000000000000" pitchFamily="2" charset="2"/>
              </a:rPr>
              <a:t>exp</a:t>
            </a:r>
            <a:r>
              <a:rPr lang="en-US" dirty="0" smtClean="0">
                <a:ea typeface="Cambria" charset="0"/>
                <a:cs typeface="Cambria" charset="0"/>
                <a:sym typeface="Wingdings" panose="05000000000000000000" pitchFamily="2" charset="2"/>
              </a:rPr>
              <a:t> 2023]</a:t>
            </a:r>
            <a:endParaRPr lang="en-US" dirty="0">
              <a:ea typeface="Cambria" charset="0"/>
              <a:cs typeface="Cambria" charset="0"/>
              <a:sym typeface="Wingdings" panose="05000000000000000000" pitchFamily="2" charset="2"/>
            </a:endParaRPr>
          </a:p>
          <a:p>
            <a:pPr marL="68580" indent="0">
              <a:buNone/>
            </a:pPr>
            <a:endParaRPr lang="en-US" sz="1200" dirty="0" smtClean="0">
              <a:ea typeface="Cambria" charset="0"/>
              <a:cs typeface="Cambria" charset="0"/>
              <a:sym typeface="Wingdings" panose="05000000000000000000" pitchFamily="2" charset="2"/>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4</a:t>
            </a:fld>
            <a:endParaRPr lang="en-US" dirty="0">
              <a:solidFill>
                <a:srgbClr val="FEC309"/>
              </a:solidFill>
            </a:endParaRPr>
          </a:p>
        </p:txBody>
      </p:sp>
      <p:pic>
        <p:nvPicPr>
          <p:cNvPr id="6" name="Picture 5"/>
          <p:cNvPicPr>
            <a:picLocks noChangeAspect="1"/>
          </p:cNvPicPr>
          <p:nvPr/>
        </p:nvPicPr>
        <p:blipFill>
          <a:blip r:embed="rId3"/>
          <a:stretch>
            <a:fillRect/>
          </a:stretch>
        </p:blipFill>
        <p:spPr>
          <a:xfrm>
            <a:off x="9827772" y="2834640"/>
            <a:ext cx="4071108" cy="3719512"/>
          </a:xfrm>
          <a:prstGeom prst="rect">
            <a:avLst/>
          </a:prstGeom>
        </p:spPr>
      </p:pic>
    </p:spTree>
    <p:extLst>
      <p:ext uri="{BB962C8B-B14F-4D97-AF65-F5344CB8AC3E}">
        <p14:creationId xmlns:p14="http://schemas.microsoft.com/office/powerpoint/2010/main" val="1784908412"/>
      </p:ext>
    </p:extLst>
  </p:cSld>
  <p:clrMapOvr>
    <a:masterClrMapping/>
  </p:clrMapOvr>
  <mc:AlternateContent xmlns:mc="http://schemas.openxmlformats.org/markup-compatibility/2006" xmlns:p14="http://schemas.microsoft.com/office/powerpoint/2010/main">
    <mc:Choice Requires="p14">
      <p:transition spd="slow" p14:dur="2000" advTm="51868"/>
    </mc:Choice>
    <mc:Fallback xmlns="">
      <p:transition spd="slow" advTm="51868"/>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New Performance Metric</a:t>
            </a:r>
            <a:endParaRPr lang="en-US" dirty="0"/>
          </a:p>
        </p:txBody>
      </p:sp>
      <p:sp>
        <p:nvSpPr>
          <p:cNvPr id="3" name="Content Placeholder 2"/>
          <p:cNvSpPr>
            <a:spLocks noGrp="1"/>
          </p:cNvSpPr>
          <p:nvPr>
            <p:ph sz="half" idx="1"/>
          </p:nvPr>
        </p:nvSpPr>
        <p:spPr>
          <a:xfrm>
            <a:off x="731520" y="1920240"/>
            <a:ext cx="5974079" cy="5431156"/>
          </a:xfrm>
        </p:spPr>
        <p:txBody>
          <a:bodyPr/>
          <a:lstStyle/>
          <a:p>
            <a:r>
              <a:rPr lang="en-US" dirty="0" smtClean="0"/>
              <a:t>Green500 list complements Top500</a:t>
            </a:r>
          </a:p>
          <a:p>
            <a:r>
              <a:rPr lang="en-US" dirty="0" smtClean="0"/>
              <a:t>Created in Nov 2007</a:t>
            </a:r>
          </a:p>
          <a:p>
            <a:r>
              <a:rPr lang="en-US" dirty="0" smtClean="0"/>
              <a:t>Ranks by performance-per-watt</a:t>
            </a:r>
          </a:p>
          <a:p>
            <a:r>
              <a:rPr lang="en-US" dirty="0" smtClean="0"/>
              <a:t>Promotes improved energy efficiency, </a:t>
            </a:r>
            <a:r>
              <a:rPr lang="en-US" dirty="0"/>
              <a:t> </a:t>
            </a:r>
            <a:r>
              <a:rPr lang="en-US" dirty="0" smtClean="0"/>
              <a:t>  system reliability</a:t>
            </a:r>
          </a:p>
        </p:txBody>
      </p:sp>
      <p:sp>
        <p:nvSpPr>
          <p:cNvPr id="5" name="Content Placeholder 4"/>
          <p:cNvSpPr>
            <a:spLocks noGrp="1"/>
          </p:cNvSpPr>
          <p:nvPr>
            <p:ph sz="half" idx="2"/>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49</a:t>
            </a:fld>
            <a:endParaRPr lang="en-US"/>
          </a:p>
        </p:txBody>
      </p:sp>
      <p:graphicFrame>
        <p:nvGraphicFramePr>
          <p:cNvPr id="6" name="Content Placeholder 1"/>
          <p:cNvGraphicFramePr>
            <a:graphicFrameLocks/>
          </p:cNvGraphicFramePr>
          <p:nvPr>
            <p:extLst>
              <p:ext uri="{D42A27DB-BD31-4B8C-83A1-F6EECF244321}">
                <p14:modId xmlns:p14="http://schemas.microsoft.com/office/powerpoint/2010/main" val="267653517"/>
              </p:ext>
            </p:extLst>
          </p:nvPr>
        </p:nvGraphicFramePr>
        <p:xfrm>
          <a:off x="6272783" y="1920240"/>
          <a:ext cx="8357616" cy="5248656"/>
        </p:xfrm>
        <a:graphic>
          <a:graphicData uri="http://schemas.openxmlformats.org/drawingml/2006/table">
            <a:tbl>
              <a:tblPr firstRow="1" bandRow="1">
                <a:tableStyleId>{5C22544A-7EE6-4342-B048-85BDC9FD1C3A}</a:tableStyleId>
              </a:tblPr>
              <a:tblGrid>
                <a:gridCol w="1189373"/>
                <a:gridCol w="2436598"/>
                <a:gridCol w="1887287"/>
                <a:gridCol w="1422179"/>
                <a:gridCol w="1422179"/>
              </a:tblGrid>
              <a:tr h="1127760">
                <a:tc>
                  <a:txBody>
                    <a:bodyPr/>
                    <a:lstStyle/>
                    <a:p>
                      <a:r>
                        <a:rPr lang="en-US" sz="3000" dirty="0" smtClean="0">
                          <a:latin typeface="+mn-lt"/>
                          <a:ea typeface="Cambria" charset="0"/>
                          <a:cs typeface="Cambria" charset="0"/>
                        </a:rPr>
                        <a:t>Rank</a:t>
                      </a:r>
                      <a:endParaRPr lang="en-US" sz="3000" dirty="0">
                        <a:latin typeface="+mn-lt"/>
                        <a:ea typeface="Cambria" charset="0"/>
                        <a:cs typeface="Cambria" charset="0"/>
                      </a:endParaRPr>
                    </a:p>
                  </a:txBody>
                  <a:tcPr/>
                </a:tc>
                <a:tc>
                  <a:txBody>
                    <a:bodyPr/>
                    <a:lstStyle/>
                    <a:p>
                      <a:r>
                        <a:rPr lang="en-US" sz="3000" dirty="0" smtClean="0">
                          <a:latin typeface="+mn-lt"/>
                          <a:ea typeface="Cambria" charset="0"/>
                          <a:cs typeface="Cambria" charset="0"/>
                        </a:rPr>
                        <a:t>System</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GFLOPS/Watt</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Power</a:t>
                      </a:r>
                    </a:p>
                    <a:p>
                      <a:pPr algn="ctr"/>
                      <a:r>
                        <a:rPr lang="en-US" sz="3000" dirty="0" smtClean="0">
                          <a:latin typeface="+mn-lt"/>
                          <a:ea typeface="Cambria" charset="0"/>
                          <a:cs typeface="Cambria" charset="0"/>
                        </a:rPr>
                        <a:t>(kW)</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Top500</a:t>
                      </a:r>
                      <a:r>
                        <a:rPr lang="en-US" sz="3000" baseline="0" dirty="0" smtClean="0">
                          <a:latin typeface="+mn-lt"/>
                          <a:ea typeface="Cambria" charset="0"/>
                          <a:cs typeface="Cambria" charset="0"/>
                        </a:rPr>
                        <a:t> Rank</a:t>
                      </a:r>
                      <a:endParaRPr lang="en-US" sz="3000" dirty="0">
                        <a:latin typeface="+mn-lt"/>
                        <a:ea typeface="Cambria" charset="0"/>
                        <a:cs typeface="Cambria" charset="0"/>
                      </a:endParaRPr>
                    </a:p>
                  </a:txBody>
                  <a:tcPr/>
                </a:tc>
              </a:tr>
              <a:tr h="627888">
                <a:tc>
                  <a:txBody>
                    <a:bodyPr/>
                    <a:lstStyle/>
                    <a:p>
                      <a:r>
                        <a:rPr lang="en-US" sz="3000" dirty="0" smtClean="0">
                          <a:latin typeface="+mn-lt"/>
                          <a:ea typeface="Cambria" charset="0"/>
                          <a:cs typeface="Cambria" charset="0"/>
                        </a:rPr>
                        <a:t>1</a:t>
                      </a:r>
                      <a:endParaRPr lang="en-US" sz="3000" dirty="0">
                        <a:latin typeface="+mn-lt"/>
                        <a:ea typeface="Cambria" charset="0"/>
                        <a:cs typeface="Cambria" charset="0"/>
                      </a:endParaRPr>
                    </a:p>
                  </a:txBody>
                  <a:tcPr/>
                </a:tc>
                <a:tc>
                  <a:txBody>
                    <a:bodyPr/>
                    <a:lstStyle/>
                    <a:p>
                      <a:r>
                        <a:rPr lang="en-US" sz="3000" dirty="0" err="1" smtClean="0">
                          <a:latin typeface="+mn-lt"/>
                          <a:ea typeface="Cambria" charset="0"/>
                          <a:cs typeface="Cambria" charset="0"/>
                        </a:rPr>
                        <a:t>Shoubu</a:t>
                      </a:r>
                      <a:r>
                        <a:rPr lang="en-US" sz="3000" baseline="0" dirty="0" smtClean="0">
                          <a:latin typeface="+mn-lt"/>
                          <a:ea typeface="Cambria" charset="0"/>
                          <a:cs typeface="Cambria" charset="0"/>
                        </a:rPr>
                        <a:t>, Japan</a:t>
                      </a:r>
                      <a:endParaRPr lang="en-US" sz="3000" dirty="0" smtClean="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6.7</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150</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94</a:t>
                      </a:r>
                      <a:endParaRPr lang="en-US" sz="3000" dirty="0">
                        <a:latin typeface="+mn-lt"/>
                        <a:ea typeface="Cambria" charset="0"/>
                        <a:cs typeface="Cambria" charset="0"/>
                      </a:endParaRPr>
                    </a:p>
                  </a:txBody>
                  <a:tcPr/>
                </a:tc>
              </a:tr>
              <a:tr h="566928">
                <a:tc>
                  <a:txBody>
                    <a:bodyPr/>
                    <a:lstStyle/>
                    <a:p>
                      <a:r>
                        <a:rPr lang="en-US" sz="3000" dirty="0" smtClean="0">
                          <a:latin typeface="+mn-lt"/>
                          <a:ea typeface="Cambria" charset="0"/>
                          <a:cs typeface="Cambria" charset="0"/>
                        </a:rPr>
                        <a:t>2</a:t>
                      </a:r>
                      <a:endParaRPr lang="en-US" sz="3000" dirty="0">
                        <a:latin typeface="+mn-lt"/>
                        <a:ea typeface="Cambria" charset="0"/>
                        <a:cs typeface="Cambria" charset="0"/>
                      </a:endParaRPr>
                    </a:p>
                  </a:txBody>
                  <a:tcPr/>
                </a:tc>
                <a:tc>
                  <a:txBody>
                    <a:bodyPr/>
                    <a:lstStyle/>
                    <a:p>
                      <a:r>
                        <a:rPr lang="en-US" sz="3000" dirty="0" smtClean="0">
                          <a:latin typeface="+mn-lt"/>
                          <a:ea typeface="Cambria" charset="0"/>
                          <a:cs typeface="Cambria" charset="0"/>
                        </a:rPr>
                        <a:t>Satsuki,</a:t>
                      </a:r>
                      <a:r>
                        <a:rPr lang="en-US" sz="3000" baseline="0" dirty="0" smtClean="0">
                          <a:latin typeface="+mn-lt"/>
                          <a:ea typeface="Cambria" charset="0"/>
                          <a:cs typeface="Cambria" charset="0"/>
                        </a:rPr>
                        <a:t> Japan</a:t>
                      </a:r>
                    </a:p>
                  </a:txBody>
                  <a:tcPr/>
                </a:tc>
                <a:tc>
                  <a:txBody>
                    <a:bodyPr/>
                    <a:lstStyle/>
                    <a:p>
                      <a:pPr algn="ctr"/>
                      <a:r>
                        <a:rPr lang="en-US" sz="3000" dirty="0" smtClean="0">
                          <a:latin typeface="+mn-lt"/>
                          <a:ea typeface="Cambria" charset="0"/>
                          <a:cs typeface="Cambria" charset="0"/>
                        </a:rPr>
                        <a:t>6.2</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46.9</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486</a:t>
                      </a:r>
                      <a:endParaRPr lang="en-US" sz="3000" dirty="0">
                        <a:latin typeface="+mn-lt"/>
                        <a:ea typeface="Cambria" charset="0"/>
                        <a:cs typeface="Cambria" charset="0"/>
                      </a:endParaRPr>
                    </a:p>
                  </a:txBody>
                  <a:tcPr/>
                </a:tc>
              </a:tr>
              <a:tr h="1127760">
                <a:tc>
                  <a:txBody>
                    <a:bodyPr/>
                    <a:lstStyle/>
                    <a:p>
                      <a:r>
                        <a:rPr lang="en-US" sz="3000" dirty="0" smtClean="0">
                          <a:latin typeface="+mn-lt"/>
                          <a:ea typeface="Cambria" charset="0"/>
                          <a:cs typeface="Cambria" charset="0"/>
                        </a:rPr>
                        <a:t>3</a:t>
                      </a:r>
                      <a:endParaRPr lang="en-US" sz="3000" dirty="0">
                        <a:latin typeface="+mn-lt"/>
                        <a:ea typeface="Cambria" charset="0"/>
                        <a:cs typeface="Cambria" charset="0"/>
                      </a:endParaRPr>
                    </a:p>
                  </a:txBody>
                  <a:tcPr/>
                </a:tc>
                <a:tc>
                  <a:txBody>
                    <a:bodyPr/>
                    <a:lstStyle/>
                    <a:p>
                      <a:r>
                        <a:rPr lang="en-US" sz="3000" dirty="0" smtClean="0">
                          <a:latin typeface="+mn-lt"/>
                          <a:ea typeface="Cambria" charset="0"/>
                          <a:cs typeface="Cambria" charset="0"/>
                        </a:rPr>
                        <a:t>Sunway </a:t>
                      </a:r>
                      <a:r>
                        <a:rPr lang="en-US" sz="3000" dirty="0" err="1" smtClean="0">
                          <a:latin typeface="+mn-lt"/>
                          <a:ea typeface="Cambria" charset="0"/>
                          <a:cs typeface="Cambria" charset="0"/>
                        </a:rPr>
                        <a:t>TaihuLight</a:t>
                      </a:r>
                      <a:r>
                        <a:rPr lang="en-US" sz="3000" dirty="0" smtClean="0">
                          <a:latin typeface="+mn-lt"/>
                          <a:ea typeface="Cambria" charset="0"/>
                          <a:cs typeface="Cambria" charset="0"/>
                        </a:rPr>
                        <a:t>, China</a:t>
                      </a:r>
                    </a:p>
                  </a:txBody>
                  <a:tcPr/>
                </a:tc>
                <a:tc>
                  <a:txBody>
                    <a:bodyPr/>
                    <a:lstStyle/>
                    <a:p>
                      <a:pPr algn="ctr"/>
                      <a:r>
                        <a:rPr lang="en-US" sz="3000" dirty="0" smtClean="0">
                          <a:latin typeface="+mn-lt"/>
                          <a:ea typeface="Cambria" charset="0"/>
                          <a:cs typeface="Cambria" charset="0"/>
                        </a:rPr>
                        <a:t>6.1</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15371</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1</a:t>
                      </a:r>
                      <a:endParaRPr lang="en-US" sz="3000" dirty="0">
                        <a:latin typeface="+mn-lt"/>
                        <a:ea typeface="Cambria" charset="0"/>
                        <a:cs typeface="Cambria" charset="0"/>
                      </a:endParaRPr>
                    </a:p>
                  </a:txBody>
                  <a:tcPr/>
                </a:tc>
              </a:tr>
              <a:tr h="1127760">
                <a:tc>
                  <a:txBody>
                    <a:bodyPr/>
                    <a:lstStyle/>
                    <a:p>
                      <a:r>
                        <a:rPr lang="en-US" sz="3000" dirty="0" smtClean="0">
                          <a:latin typeface="+mn-lt"/>
                          <a:ea typeface="Cambria" charset="0"/>
                          <a:cs typeface="Cambria" charset="0"/>
                        </a:rPr>
                        <a:t>4</a:t>
                      </a:r>
                      <a:endParaRPr lang="en-US" sz="3000" dirty="0">
                        <a:latin typeface="+mn-lt"/>
                        <a:ea typeface="Cambria" charset="0"/>
                        <a:cs typeface="Cambria" charset="0"/>
                      </a:endParaRPr>
                    </a:p>
                  </a:txBody>
                  <a:tcPr/>
                </a:tc>
                <a:tc>
                  <a:txBody>
                    <a:bodyPr/>
                    <a:lstStyle/>
                    <a:p>
                      <a:r>
                        <a:rPr lang="en-US" sz="3000" dirty="0" smtClean="0">
                          <a:latin typeface="+mn-lt"/>
                          <a:ea typeface="Cambria" charset="0"/>
                          <a:cs typeface="Cambria" charset="0"/>
                        </a:rPr>
                        <a:t>GSI Helmholtz</a:t>
                      </a:r>
                      <a:r>
                        <a:rPr lang="en-US" sz="3000" baseline="0" dirty="0" smtClean="0">
                          <a:latin typeface="+mn-lt"/>
                          <a:ea typeface="Cambria" charset="0"/>
                          <a:cs typeface="Cambria" charset="0"/>
                        </a:rPr>
                        <a:t>,</a:t>
                      </a:r>
                      <a:endParaRPr lang="en-US" sz="3000" dirty="0" smtClean="0">
                        <a:latin typeface="+mn-lt"/>
                        <a:ea typeface="Cambria" charset="0"/>
                        <a:cs typeface="Cambria" charset="0"/>
                      </a:endParaRPr>
                    </a:p>
                    <a:p>
                      <a:r>
                        <a:rPr lang="en-US" sz="3000" dirty="0" smtClean="0">
                          <a:latin typeface="+mn-lt"/>
                          <a:ea typeface="Cambria" charset="0"/>
                          <a:cs typeface="Cambria" charset="0"/>
                        </a:rPr>
                        <a:t>Germany</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5.3</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57.2</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440</a:t>
                      </a:r>
                      <a:endParaRPr lang="en-US" sz="3000" dirty="0">
                        <a:latin typeface="+mn-lt"/>
                        <a:ea typeface="Cambria" charset="0"/>
                        <a:cs typeface="Cambria" charset="0"/>
                      </a:endParaRPr>
                    </a:p>
                  </a:txBody>
                  <a:tcPr/>
                </a:tc>
              </a:tr>
            </a:tbl>
          </a:graphicData>
        </a:graphic>
      </p:graphicFrame>
      <p:sp>
        <p:nvSpPr>
          <p:cNvPr id="7" name="TextBox 6"/>
          <p:cNvSpPr txBox="1"/>
          <p:nvPr/>
        </p:nvSpPr>
        <p:spPr>
          <a:xfrm>
            <a:off x="16933" y="7745624"/>
            <a:ext cx="4648200" cy="400110"/>
          </a:xfrm>
          <a:prstGeom prst="rect">
            <a:avLst/>
          </a:prstGeom>
          <a:noFill/>
        </p:spPr>
        <p:txBody>
          <a:bodyPr wrap="square" rtlCol="0">
            <a:spAutoFit/>
          </a:bodyPr>
          <a:lstStyle/>
          <a:p>
            <a:r>
              <a:rPr lang="en-US" sz="2000" dirty="0" smtClean="0">
                <a:solidFill>
                  <a:schemeClr val="bg1"/>
                </a:solidFill>
              </a:rPr>
              <a:t>c/o Green500, Top500, Jun2016</a:t>
            </a:r>
            <a:endParaRPr lang="en-US" sz="2000" dirty="0">
              <a:solidFill>
                <a:schemeClr val="bg1"/>
              </a:solidFill>
            </a:endParaRPr>
          </a:p>
        </p:txBody>
      </p:sp>
    </p:spTree>
    <p:extLst>
      <p:ext uri="{BB962C8B-B14F-4D97-AF65-F5344CB8AC3E}">
        <p14:creationId xmlns:p14="http://schemas.microsoft.com/office/powerpoint/2010/main" val="11755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Moore’s Law &amp; </a:t>
            </a:r>
            <a:r>
              <a:rPr lang="en-US" smtClean="0"/>
              <a:t>Dennard Scaling</a:t>
            </a:r>
            <a:endParaRPr lang="en-US" dirty="0"/>
          </a:p>
        </p:txBody>
      </p:sp>
      <p:sp>
        <p:nvSpPr>
          <p:cNvPr id="2" name="Text Placeholder 1"/>
          <p:cNvSpPr>
            <a:spLocks noGrp="1"/>
          </p:cNvSpPr>
          <p:nvPr>
            <p:ph type="body" idx="1"/>
          </p:nvPr>
        </p:nvSpPr>
        <p:spPr/>
        <p:txBody>
          <a:bodyPr/>
          <a:lstStyle/>
          <a:p>
            <a:r>
              <a:rPr lang="en-US" dirty="0" smtClean="0"/>
              <a:t>Moore’s Law</a:t>
            </a:r>
            <a:endParaRPr lang="en-US" dirty="0"/>
          </a:p>
        </p:txBody>
      </p:sp>
      <p:sp>
        <p:nvSpPr>
          <p:cNvPr id="7" name="Content Placeholder 6"/>
          <p:cNvSpPr>
            <a:spLocks noGrp="1"/>
          </p:cNvSpPr>
          <p:nvPr>
            <p:ph sz="half" idx="2"/>
          </p:nvPr>
        </p:nvSpPr>
        <p:spPr/>
        <p:txBody>
          <a:bodyPr/>
          <a:lstStyle/>
          <a:p>
            <a:r>
              <a:rPr lang="en-US" dirty="0" smtClean="0"/>
              <a:t># of transistors per chip doubles every 18-24 months at constant cost</a:t>
            </a:r>
          </a:p>
          <a:p>
            <a:r>
              <a:rPr lang="en-US" dirty="0" smtClean="0"/>
              <a:t>The smaller the transistor size, the faster it can switch states (i.e., frequency)</a:t>
            </a:r>
          </a:p>
        </p:txBody>
      </p:sp>
      <p:sp>
        <p:nvSpPr>
          <p:cNvPr id="3" name="Text Placeholder 2"/>
          <p:cNvSpPr>
            <a:spLocks noGrp="1"/>
          </p:cNvSpPr>
          <p:nvPr>
            <p:ph type="body" sz="quarter" idx="3"/>
          </p:nvPr>
        </p:nvSpPr>
        <p:spPr/>
        <p:txBody>
          <a:bodyPr/>
          <a:lstStyle/>
          <a:p>
            <a:r>
              <a:rPr lang="en-US" dirty="0" smtClean="0"/>
              <a:t>Dennard Scaling</a:t>
            </a:r>
            <a:endParaRPr lang="en-US" dirty="0"/>
          </a:p>
        </p:txBody>
      </p:sp>
      <p:sp>
        <p:nvSpPr>
          <p:cNvPr id="4" name="Content Placeholder 3"/>
          <p:cNvSpPr>
            <a:spLocks noGrp="1"/>
          </p:cNvSpPr>
          <p:nvPr>
            <p:ph sz="quarter" idx="4"/>
          </p:nvPr>
        </p:nvSpPr>
        <p:spPr/>
        <p:txBody>
          <a:bodyPr>
            <a:normAutofit/>
          </a:bodyPr>
          <a:lstStyle/>
          <a:p>
            <a:r>
              <a:rPr lang="en-US" dirty="0"/>
              <a:t>V</a:t>
            </a:r>
            <a:r>
              <a:rPr lang="en-US" dirty="0" smtClean="0"/>
              <a:t>oltage </a:t>
            </a:r>
            <a:r>
              <a:rPr lang="en-US" dirty="0"/>
              <a:t>and current should be proportional to the linear dimensions of a transistor</a:t>
            </a:r>
          </a:p>
          <a:p>
            <a:pPr lvl="1"/>
            <a:r>
              <a:rPr lang="en-US" dirty="0"/>
              <a:t>Thus, as transistors shrank, so did necessary voltage and current; power is proportional to the area of the transistor</a:t>
            </a:r>
            <a:r>
              <a:rPr lang="en-US" dirty="0" smtClean="0"/>
              <a:t>.</a:t>
            </a:r>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t>50</a:t>
            </a:fld>
            <a:endParaRPr lang="en-US"/>
          </a:p>
        </p:txBody>
      </p:sp>
    </p:spTree>
    <p:extLst>
      <p:ext uri="{BB962C8B-B14F-4D97-AF65-F5344CB8AC3E}">
        <p14:creationId xmlns:p14="http://schemas.microsoft.com/office/powerpoint/2010/main" val="1219755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Breakdown of Dennard Scaling</a:t>
            </a:r>
            <a:endParaRPr lang="en-US" dirty="0"/>
          </a:p>
        </p:txBody>
      </p:sp>
      <p:sp>
        <p:nvSpPr>
          <p:cNvPr id="3" name="Content Placeholder 2"/>
          <p:cNvSpPr>
            <a:spLocks noGrp="1"/>
          </p:cNvSpPr>
          <p:nvPr>
            <p:ph idx="1"/>
          </p:nvPr>
        </p:nvSpPr>
        <p:spPr/>
        <p:txBody>
          <a:bodyPr/>
          <a:lstStyle/>
          <a:p>
            <a:r>
              <a:rPr lang="en-US" dirty="0" smtClean="0"/>
              <a:t>Dennard ignored leakage power, which sets a base power consumption per transistor</a:t>
            </a:r>
          </a:p>
          <a:p>
            <a:pPr lvl="1"/>
            <a:r>
              <a:rPr lang="en-US" dirty="0" smtClean="0"/>
              <a:t>As transistors shrank in size, power density increases leakage power does not scale with size</a:t>
            </a:r>
          </a:p>
          <a:p>
            <a:pPr lvl="1"/>
            <a:r>
              <a:rPr lang="en-US" dirty="0" smtClean="0"/>
              <a:t>Hence, frequency has stagnated to around 4 GHz since 2006</a:t>
            </a:r>
            <a:endParaRPr lang="en-US" dirty="0"/>
          </a:p>
        </p:txBody>
      </p:sp>
      <p:sp>
        <p:nvSpPr>
          <p:cNvPr id="4" name="Slide Number Placeholder 3"/>
          <p:cNvSpPr>
            <a:spLocks noGrp="1"/>
          </p:cNvSpPr>
          <p:nvPr>
            <p:ph type="sldNum" sz="quarter" idx="12"/>
          </p:nvPr>
        </p:nvSpPr>
        <p:spPr/>
        <p:txBody>
          <a:bodyPr/>
          <a:lstStyle/>
          <a:p>
            <a:fld id="{2066355A-084C-D24E-9AD2-7E4FC41EA627}" type="slidenum">
              <a:rPr lang="en-US" smtClean="0"/>
              <a:t>51</a:t>
            </a:fld>
            <a:endParaRPr lang="en-US"/>
          </a:p>
        </p:txBody>
      </p:sp>
    </p:spTree>
    <p:extLst>
      <p:ext uri="{BB962C8B-B14F-4D97-AF65-F5344CB8AC3E}">
        <p14:creationId xmlns:p14="http://schemas.microsoft.com/office/powerpoint/2010/main" val="556500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57150">
            <a:noFill/>
          </a:ln>
        </p:spPr>
        <p:txBody>
          <a:bodyPr/>
          <a:lstStyle/>
          <a:p>
            <a:r>
              <a:rPr lang="en-US" dirty="0" smtClean="0"/>
              <a:t>Power Monitoring &amp; Control</a:t>
            </a:r>
            <a:endParaRPr lang="en-US" dirty="0"/>
          </a:p>
        </p:txBody>
      </p:sp>
      <p:sp>
        <p:nvSpPr>
          <p:cNvPr id="4" name="Slide Number Placeholder 3"/>
          <p:cNvSpPr>
            <a:spLocks noGrp="1"/>
          </p:cNvSpPr>
          <p:nvPr>
            <p:ph type="sldNum" sz="quarter" idx="12"/>
          </p:nvPr>
        </p:nvSpPr>
        <p:spPr/>
        <p:txBody>
          <a:bodyPr/>
          <a:lstStyle/>
          <a:p>
            <a:fld id="{2066355A-084C-D24E-9AD2-7E4FC41EA627}" type="slidenum">
              <a:rPr lang="en-US" smtClean="0"/>
              <a:t>52</a:t>
            </a:fld>
            <a:endParaRPr lang="en-US"/>
          </a:p>
        </p:txBody>
      </p:sp>
      <p:sp>
        <p:nvSpPr>
          <p:cNvPr id="6" name="Rectangle 5"/>
          <p:cNvSpPr/>
          <p:nvPr/>
        </p:nvSpPr>
        <p:spPr>
          <a:xfrm>
            <a:off x="3594785" y="1920238"/>
            <a:ext cx="2294021" cy="818147"/>
          </a:xfrm>
          <a:prstGeom prst="rect">
            <a:avLst/>
          </a:prstGeom>
          <a:ln w="571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External</a:t>
            </a:r>
            <a:endParaRPr lang="en-US" dirty="0">
              <a:solidFill>
                <a:schemeClr val="tx1"/>
              </a:solidFill>
            </a:endParaRPr>
          </a:p>
        </p:txBody>
      </p:sp>
      <p:sp>
        <p:nvSpPr>
          <p:cNvPr id="7" name="Rectangle 6"/>
          <p:cNvSpPr/>
          <p:nvPr/>
        </p:nvSpPr>
        <p:spPr>
          <a:xfrm>
            <a:off x="8752071" y="1920239"/>
            <a:ext cx="2294021" cy="818147"/>
          </a:xfrm>
          <a:prstGeom prst="rect">
            <a:avLst/>
          </a:prstGeom>
          <a:ln w="571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mtClean="0">
                <a:solidFill>
                  <a:schemeClr val="tx1"/>
                </a:solidFill>
              </a:rPr>
              <a:t>Internal</a:t>
            </a:r>
            <a:endParaRPr lang="en-US" dirty="0">
              <a:solidFill>
                <a:schemeClr val="tx1"/>
              </a:solidFill>
            </a:endParaRPr>
          </a:p>
        </p:txBody>
      </p:sp>
      <p:sp>
        <p:nvSpPr>
          <p:cNvPr id="8" name="Rectangle 7"/>
          <p:cNvSpPr/>
          <p:nvPr/>
        </p:nvSpPr>
        <p:spPr>
          <a:xfrm>
            <a:off x="1944906" y="3620352"/>
            <a:ext cx="2294021" cy="818147"/>
          </a:xfrm>
          <a:prstGeom prst="rect">
            <a:avLst/>
          </a:prstGeom>
          <a:ln w="571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Coarse-Grained</a:t>
            </a:r>
            <a:endParaRPr lang="en-US" dirty="0">
              <a:solidFill>
                <a:schemeClr val="tx1"/>
              </a:solidFill>
            </a:endParaRPr>
          </a:p>
        </p:txBody>
      </p:sp>
      <p:sp>
        <p:nvSpPr>
          <p:cNvPr id="9" name="Rectangle 8"/>
          <p:cNvSpPr/>
          <p:nvPr/>
        </p:nvSpPr>
        <p:spPr>
          <a:xfrm>
            <a:off x="6168189" y="3620351"/>
            <a:ext cx="2294021" cy="818147"/>
          </a:xfrm>
          <a:prstGeom prst="rect">
            <a:avLst/>
          </a:prstGeom>
          <a:ln w="571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mtClean="0">
                <a:solidFill>
                  <a:schemeClr val="tx1"/>
                </a:solidFill>
              </a:rPr>
              <a:t>Fine-Grained</a:t>
            </a:r>
            <a:endParaRPr lang="en-US" dirty="0">
              <a:solidFill>
                <a:schemeClr val="tx1"/>
              </a:solidFill>
            </a:endParaRPr>
          </a:p>
        </p:txBody>
      </p:sp>
      <p:sp>
        <p:nvSpPr>
          <p:cNvPr id="10" name="Rectangle 9"/>
          <p:cNvSpPr/>
          <p:nvPr/>
        </p:nvSpPr>
        <p:spPr>
          <a:xfrm>
            <a:off x="10391472" y="3620351"/>
            <a:ext cx="2294021" cy="818147"/>
          </a:xfrm>
          <a:prstGeom prst="rect">
            <a:avLst/>
          </a:prstGeom>
          <a:ln w="571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Vendor-Specific</a:t>
            </a:r>
            <a:endParaRPr lang="en-US" dirty="0">
              <a:solidFill>
                <a:schemeClr val="tx1"/>
              </a:solidFill>
            </a:endParaRPr>
          </a:p>
        </p:txBody>
      </p:sp>
      <p:sp>
        <p:nvSpPr>
          <p:cNvPr id="11" name="Rectangle 10"/>
          <p:cNvSpPr/>
          <p:nvPr/>
        </p:nvSpPr>
        <p:spPr>
          <a:xfrm>
            <a:off x="3594785" y="5485872"/>
            <a:ext cx="2294021" cy="818147"/>
          </a:xfrm>
          <a:prstGeom prst="rect">
            <a:avLst/>
          </a:prstGeom>
          <a:ln w="571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Temporal Granularity</a:t>
            </a:r>
            <a:endParaRPr lang="en-US" dirty="0">
              <a:solidFill>
                <a:schemeClr val="tx1"/>
              </a:solidFill>
            </a:endParaRPr>
          </a:p>
        </p:txBody>
      </p:sp>
      <p:sp>
        <p:nvSpPr>
          <p:cNvPr id="12" name="Rectangle 11"/>
          <p:cNvSpPr/>
          <p:nvPr/>
        </p:nvSpPr>
        <p:spPr>
          <a:xfrm>
            <a:off x="8752071" y="5485873"/>
            <a:ext cx="2294021" cy="818147"/>
          </a:xfrm>
          <a:prstGeom prst="rect">
            <a:avLst/>
          </a:prstGeom>
          <a:ln w="571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mtClean="0">
                <a:solidFill>
                  <a:schemeClr val="tx1"/>
                </a:solidFill>
              </a:rPr>
              <a:t>Spatial Granularity</a:t>
            </a:r>
            <a:endParaRPr lang="en-US" dirty="0">
              <a:solidFill>
                <a:schemeClr val="tx1"/>
              </a:solidFill>
            </a:endParaRPr>
          </a:p>
        </p:txBody>
      </p:sp>
      <p:cxnSp>
        <p:nvCxnSpPr>
          <p:cNvPr id="14" name="Straight Connector 13"/>
          <p:cNvCxnSpPr>
            <a:stCxn id="6" idx="2"/>
            <a:endCxn id="8" idx="0"/>
          </p:cNvCxnSpPr>
          <p:nvPr/>
        </p:nvCxnSpPr>
        <p:spPr>
          <a:xfrm flipH="1">
            <a:off x="3091917" y="2738385"/>
            <a:ext cx="1649879" cy="881967"/>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6" idx="2"/>
            <a:endCxn id="9" idx="0"/>
          </p:cNvCxnSpPr>
          <p:nvPr/>
        </p:nvCxnSpPr>
        <p:spPr>
          <a:xfrm>
            <a:off x="4741796" y="2738385"/>
            <a:ext cx="2573404" cy="881966"/>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7" idx="2"/>
            <a:endCxn id="9" idx="0"/>
          </p:cNvCxnSpPr>
          <p:nvPr/>
        </p:nvCxnSpPr>
        <p:spPr>
          <a:xfrm flipH="1">
            <a:off x="7315200" y="2738386"/>
            <a:ext cx="2583882" cy="881965"/>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7" idx="2"/>
            <a:endCxn id="10" idx="0"/>
          </p:cNvCxnSpPr>
          <p:nvPr/>
        </p:nvCxnSpPr>
        <p:spPr>
          <a:xfrm>
            <a:off x="9899082" y="2738386"/>
            <a:ext cx="1639401" cy="881965"/>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7" idx="2"/>
            <a:endCxn id="8" idx="0"/>
          </p:cNvCxnSpPr>
          <p:nvPr/>
        </p:nvCxnSpPr>
        <p:spPr>
          <a:xfrm flipH="1">
            <a:off x="3091917" y="2738386"/>
            <a:ext cx="6807165" cy="881966"/>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8" idx="2"/>
            <a:endCxn id="11" idx="0"/>
          </p:cNvCxnSpPr>
          <p:nvPr/>
        </p:nvCxnSpPr>
        <p:spPr>
          <a:xfrm>
            <a:off x="3091917" y="4438499"/>
            <a:ext cx="1649879" cy="1047373"/>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8" idx="2"/>
            <a:endCxn id="12" idx="0"/>
          </p:cNvCxnSpPr>
          <p:nvPr/>
        </p:nvCxnSpPr>
        <p:spPr>
          <a:xfrm>
            <a:off x="3091917" y="4438499"/>
            <a:ext cx="6807165" cy="1047374"/>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9" idx="2"/>
            <a:endCxn id="12" idx="0"/>
          </p:cNvCxnSpPr>
          <p:nvPr/>
        </p:nvCxnSpPr>
        <p:spPr>
          <a:xfrm>
            <a:off x="7315200" y="4438498"/>
            <a:ext cx="2583882" cy="1047375"/>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0" idx="2"/>
            <a:endCxn id="12" idx="0"/>
          </p:cNvCxnSpPr>
          <p:nvPr/>
        </p:nvCxnSpPr>
        <p:spPr>
          <a:xfrm flipH="1">
            <a:off x="9899082" y="4438498"/>
            <a:ext cx="1639401" cy="1047375"/>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9" idx="2"/>
            <a:endCxn id="11" idx="0"/>
          </p:cNvCxnSpPr>
          <p:nvPr/>
        </p:nvCxnSpPr>
        <p:spPr>
          <a:xfrm flipH="1">
            <a:off x="4741796" y="4438498"/>
            <a:ext cx="2573404" cy="1047374"/>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0" idx="2"/>
            <a:endCxn id="11" idx="0"/>
          </p:cNvCxnSpPr>
          <p:nvPr/>
        </p:nvCxnSpPr>
        <p:spPr>
          <a:xfrm flipH="1">
            <a:off x="4741796" y="4438498"/>
            <a:ext cx="6796687" cy="1047374"/>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Rounded Rectangle 34"/>
          <p:cNvSpPr/>
          <p:nvPr/>
        </p:nvSpPr>
        <p:spPr>
          <a:xfrm>
            <a:off x="762000" y="6473689"/>
            <a:ext cx="13106400" cy="1600200"/>
          </a:xfrm>
          <a:prstGeom prst="round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Lots of different tools for monitoring and controlling power. Not the focus of this presentation, but is relevant to enabling this research.</a:t>
            </a:r>
            <a:endParaRPr lang="en-US" sz="3600" dirty="0"/>
          </a:p>
        </p:txBody>
      </p:sp>
    </p:spTree>
    <p:extLst>
      <p:ext uri="{BB962C8B-B14F-4D97-AF65-F5344CB8AC3E}">
        <p14:creationId xmlns:p14="http://schemas.microsoft.com/office/powerpoint/2010/main" val="98177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Leading Loads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3713" y="1920875"/>
            <a:ext cx="11682974" cy="5430838"/>
          </a:xfrm>
        </p:spPr>
      </p:pic>
      <p:sp>
        <p:nvSpPr>
          <p:cNvPr id="4" name="Slide Number Placeholder 3"/>
          <p:cNvSpPr>
            <a:spLocks noGrp="1"/>
          </p:cNvSpPr>
          <p:nvPr>
            <p:ph type="sldNum" sz="quarter" idx="12"/>
          </p:nvPr>
        </p:nvSpPr>
        <p:spPr/>
        <p:txBody>
          <a:bodyPr/>
          <a:lstStyle/>
          <a:p>
            <a:fld id="{2066355A-084C-D24E-9AD2-7E4FC41EA627}" type="slidenum">
              <a:rPr lang="en-US" smtClean="0"/>
              <a:t>53</a:t>
            </a:fld>
            <a:endParaRPr lang="en-US"/>
          </a:p>
        </p:txBody>
      </p:sp>
      <p:sp>
        <p:nvSpPr>
          <p:cNvPr id="6" name="TextBox 5"/>
          <p:cNvSpPr txBox="1"/>
          <p:nvPr/>
        </p:nvSpPr>
        <p:spPr>
          <a:xfrm>
            <a:off x="0" y="7627621"/>
            <a:ext cx="5359739" cy="646331"/>
          </a:xfrm>
          <a:prstGeom prst="rect">
            <a:avLst/>
          </a:prstGeom>
          <a:noFill/>
        </p:spPr>
        <p:txBody>
          <a:bodyPr wrap="square" rtlCol="0">
            <a:spAutoFit/>
          </a:bodyPr>
          <a:lstStyle/>
          <a:p>
            <a:r>
              <a:rPr lang="en-US" sz="1800" dirty="0" smtClean="0">
                <a:solidFill>
                  <a:schemeClr val="bg1"/>
                </a:solidFill>
              </a:rPr>
              <a:t>c/o “</a:t>
            </a:r>
            <a:r>
              <a:rPr lang="en-US" sz="1800" dirty="0">
                <a:solidFill>
                  <a:schemeClr val="bg1"/>
                </a:solidFill>
              </a:rPr>
              <a:t>Implementing a Leading Loads Performance Predictor on Commodity </a:t>
            </a:r>
            <a:r>
              <a:rPr lang="en-US" sz="1800" dirty="0" smtClean="0">
                <a:solidFill>
                  <a:schemeClr val="bg1"/>
                </a:solidFill>
              </a:rPr>
              <a:t>Processors”</a:t>
            </a:r>
            <a:endParaRPr lang="en-US" sz="1800" dirty="0">
              <a:solidFill>
                <a:schemeClr val="bg1"/>
              </a:solidFill>
            </a:endParaRPr>
          </a:p>
        </p:txBody>
      </p:sp>
      <p:sp>
        <p:nvSpPr>
          <p:cNvPr id="7" name="Rounded Rectangle 6"/>
          <p:cNvSpPr/>
          <p:nvPr/>
        </p:nvSpPr>
        <p:spPr>
          <a:xfrm>
            <a:off x="762000" y="6473689"/>
            <a:ext cx="13106400" cy="1600200"/>
          </a:xfrm>
          <a:prstGeom prst="round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Only first memory access can stall the pipeline. Do not count subsequent misses </a:t>
            </a:r>
            <a:r>
              <a:rPr lang="en-US" sz="3600" dirty="0" err="1" smtClean="0"/>
              <a:t>occuring</a:t>
            </a:r>
            <a:r>
              <a:rPr lang="en-US" sz="3600" dirty="0" smtClean="0"/>
              <a:t> before the leading load has returned.</a:t>
            </a:r>
            <a:endParaRPr lang="en-US" sz="3600" dirty="0"/>
          </a:p>
        </p:txBody>
      </p:sp>
    </p:spTree>
    <p:extLst>
      <p:ext uri="{BB962C8B-B14F-4D97-AF65-F5344CB8AC3E}">
        <p14:creationId xmlns:p14="http://schemas.microsoft.com/office/powerpoint/2010/main" val="576354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2801600" cy="1371600"/>
          </a:xfrm>
        </p:spPr>
        <p:txBody>
          <a:bodyPr>
            <a:normAutofit/>
          </a:bodyPr>
          <a:lstStyle/>
          <a:p>
            <a:r>
              <a:rPr lang="en-US" dirty="0" smtClean="0"/>
              <a:t>Post-Process vs. In Situ Power Usage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45872" y="1920875"/>
            <a:ext cx="6653008" cy="4768333"/>
          </a:xfrm>
        </p:spPr>
      </p:pic>
      <p:sp>
        <p:nvSpPr>
          <p:cNvPr id="4" name="Slide Number Placeholder 3"/>
          <p:cNvSpPr>
            <a:spLocks noGrp="1"/>
          </p:cNvSpPr>
          <p:nvPr>
            <p:ph type="sldNum" sz="quarter" idx="12"/>
          </p:nvPr>
        </p:nvSpPr>
        <p:spPr/>
        <p:txBody>
          <a:bodyPr/>
          <a:lstStyle/>
          <a:p>
            <a:fld id="{2066355A-084C-D24E-9AD2-7E4FC41EA627}" type="slidenum">
              <a:rPr lang="en-US" smtClean="0"/>
              <a:t>54</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 y="1920875"/>
            <a:ext cx="6565392" cy="4768333"/>
          </a:xfrm>
          <a:prstGeom prst="rect">
            <a:avLst/>
          </a:prstGeom>
        </p:spPr>
      </p:pic>
      <p:sp>
        <p:nvSpPr>
          <p:cNvPr id="7" name="Rounded Rectangle 6"/>
          <p:cNvSpPr/>
          <p:nvPr/>
        </p:nvSpPr>
        <p:spPr>
          <a:xfrm>
            <a:off x="762000" y="6473689"/>
            <a:ext cx="13106400" cy="1600200"/>
          </a:xfrm>
          <a:prstGeom prst="round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In situ completes faster, uses less energy, though the average power usage is higher than post-processing. Reducing I/O times with in situ is more energy efficient.</a:t>
            </a:r>
            <a:endParaRPr lang="en-US" sz="3600" dirty="0"/>
          </a:p>
        </p:txBody>
      </p:sp>
    </p:spTree>
    <p:extLst>
      <p:ext uri="{BB962C8B-B14F-4D97-AF65-F5344CB8AC3E}">
        <p14:creationId xmlns:p14="http://schemas.microsoft.com/office/powerpoint/2010/main" val="536575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Situ Data Movement Strategies</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Use the same compute resources as the simulation, but have different data movement patterns</a:t>
            </a:r>
          </a:p>
          <a:p>
            <a:r>
              <a:rPr lang="en-US" b="1" dirty="0" smtClean="0"/>
              <a:t>No data movement</a:t>
            </a:r>
            <a:r>
              <a:rPr lang="en-US" dirty="0" smtClean="0"/>
              <a:t>: Analysis uses all the compute nodes allocated to simulation, which may be optimal for simulation, not analysis</a:t>
            </a:r>
            <a:endParaRPr lang="en-US" b="1" dirty="0" smtClean="0"/>
          </a:p>
          <a:p>
            <a:r>
              <a:rPr lang="en-US" b="1" dirty="0" smtClean="0"/>
              <a:t>Off-node</a:t>
            </a:r>
            <a:r>
              <a:rPr lang="en-US" dirty="0" smtClean="0"/>
              <a:t>: Analysis uses a subset of nodes, frequency of data transfer limited by I/O bandwidth</a:t>
            </a:r>
            <a:endParaRPr lang="en-US" b="1" dirty="0" smtClean="0"/>
          </a:p>
          <a:p>
            <a:r>
              <a:rPr lang="en-US" b="1" dirty="0" smtClean="0"/>
              <a:t>On-node</a:t>
            </a:r>
            <a:r>
              <a:rPr lang="en-US" dirty="0" smtClean="0"/>
              <a:t>: Analysis uses a few number of cores per node, data transferred with shared memory</a:t>
            </a:r>
            <a:endParaRPr lang="en-US" b="1" dirty="0" smtClean="0"/>
          </a:p>
          <a:p>
            <a:endParaRPr lang="en-US" dirty="0"/>
          </a:p>
        </p:txBody>
      </p:sp>
      <p:sp>
        <p:nvSpPr>
          <p:cNvPr id="4" name="Slide Number Placeholder 3"/>
          <p:cNvSpPr>
            <a:spLocks noGrp="1"/>
          </p:cNvSpPr>
          <p:nvPr>
            <p:ph type="sldNum" sz="quarter" idx="12"/>
          </p:nvPr>
        </p:nvSpPr>
        <p:spPr/>
        <p:txBody>
          <a:bodyPr/>
          <a:lstStyle/>
          <a:p>
            <a:fld id="{2066355A-084C-D24E-9AD2-7E4FC41EA627}" type="slidenum">
              <a:rPr lang="en-US" smtClean="0"/>
              <a:t>55</a:t>
            </a:fld>
            <a:endParaRPr lang="en-US"/>
          </a:p>
        </p:txBody>
      </p:sp>
      <p:sp>
        <p:nvSpPr>
          <p:cNvPr id="5" name="Rounded Rectangle 4"/>
          <p:cNvSpPr/>
          <p:nvPr/>
        </p:nvSpPr>
        <p:spPr>
          <a:xfrm>
            <a:off x="762000" y="6035040"/>
            <a:ext cx="13106400" cy="2038849"/>
          </a:xfrm>
          <a:prstGeom prst="round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Up to a certain point does using all cores per node benefit execution time and energy usage (with high power consumption). Using fewer cores per node is a more scalable solution for performance and energy and power usage.</a:t>
            </a:r>
            <a:endParaRPr lang="en-US" sz="3600" dirty="0"/>
          </a:p>
        </p:txBody>
      </p:sp>
    </p:spTree>
    <p:extLst>
      <p:ext uri="{BB962C8B-B14F-4D97-AF65-F5344CB8AC3E}">
        <p14:creationId xmlns:p14="http://schemas.microsoft.com/office/powerpoint/2010/main" val="1337115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dirty="0" smtClean="0"/>
              <a:t>Classifying Application Behaviors (cont’d)</a:t>
            </a:r>
            <a:endParaRPr lang="en-US" sz="5400" dirty="0"/>
          </a:p>
        </p:txBody>
      </p:sp>
      <p:sp>
        <p:nvSpPr>
          <p:cNvPr id="3" name="Content Placeholder 2"/>
          <p:cNvSpPr>
            <a:spLocks noGrp="1"/>
          </p:cNvSpPr>
          <p:nvPr>
            <p:ph idx="1"/>
          </p:nvPr>
        </p:nvSpPr>
        <p:spPr/>
        <p:txBody>
          <a:bodyPr/>
          <a:lstStyle/>
          <a:p>
            <a:r>
              <a:rPr lang="en-US" dirty="0" smtClean="0"/>
              <a:t>Beta metric:</a:t>
            </a:r>
          </a:p>
          <a:p>
            <a:pPr lvl="1"/>
            <a:r>
              <a:rPr lang="en-US" dirty="0" smtClean="0"/>
              <a:t>Intensity of off-chip (memory) accesses</a:t>
            </a:r>
          </a:p>
          <a:p>
            <a:pPr lvl="1"/>
            <a:r>
              <a:rPr lang="en-US" dirty="0" smtClean="0"/>
              <a:t>1: Performance will </a:t>
            </a:r>
            <a:r>
              <a:rPr lang="en-US" dirty="0"/>
              <a:t>scale with a reduction in </a:t>
            </a:r>
            <a:r>
              <a:rPr lang="en-US" dirty="0" smtClean="0"/>
              <a:t>frequency</a:t>
            </a:r>
            <a:endParaRPr lang="en-US" dirty="0"/>
          </a:p>
          <a:p>
            <a:pPr lvl="1"/>
            <a:r>
              <a:rPr lang="en-US" dirty="0" smtClean="0"/>
              <a:t>0: Performance is independent </a:t>
            </a:r>
            <a:r>
              <a:rPr lang="en-US" dirty="0"/>
              <a:t>of the frequency </a:t>
            </a:r>
            <a:endParaRPr lang="en-US" dirty="0" smtClean="0"/>
          </a:p>
          <a:p>
            <a:r>
              <a:rPr lang="en-US" dirty="0" smtClean="0"/>
              <a:t>Leading loads:</a:t>
            </a:r>
          </a:p>
          <a:p>
            <a:pPr lvl="1"/>
            <a:r>
              <a:rPr lang="en-US" dirty="0" smtClean="0"/>
              <a:t>Track number of cycles spent performing non-speculative read resulting in LLC miss</a:t>
            </a:r>
            <a:endParaRPr lang="en-US" dirty="0"/>
          </a:p>
          <a:p>
            <a:pPr lvl="1"/>
            <a:endParaRPr lang="en-US" dirty="0"/>
          </a:p>
        </p:txBody>
      </p:sp>
      <p:sp>
        <p:nvSpPr>
          <p:cNvPr id="4" name="Slide Number Placeholder 3"/>
          <p:cNvSpPr>
            <a:spLocks noGrp="1"/>
          </p:cNvSpPr>
          <p:nvPr>
            <p:ph type="sldNum" sz="quarter" idx="12"/>
          </p:nvPr>
        </p:nvSpPr>
        <p:spPr/>
        <p:txBody>
          <a:bodyPr/>
          <a:lstStyle/>
          <a:p>
            <a:fld id="{2066355A-084C-D24E-9AD2-7E4FC41EA627}" type="slidenum">
              <a:rPr lang="en-US" smtClean="0"/>
              <a:t>56</a:t>
            </a:fld>
            <a:endParaRPr lang="en-US"/>
          </a:p>
        </p:txBody>
      </p:sp>
    </p:spTree>
    <p:extLst>
      <p:ext uri="{BB962C8B-B14F-4D97-AF65-F5344CB8AC3E}">
        <p14:creationId xmlns:p14="http://schemas.microsoft.com/office/powerpoint/2010/main" val="1061440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Current System Power Usage</a:t>
            </a:r>
            <a:endParaRPr lang="en-US" dirty="0"/>
          </a:p>
        </p:txBody>
      </p:sp>
      <p:sp>
        <p:nvSpPr>
          <p:cNvPr id="4" name="Slide Number Placeholder 3"/>
          <p:cNvSpPr>
            <a:spLocks noGrp="1"/>
          </p:cNvSpPr>
          <p:nvPr>
            <p:ph type="sldNum" sz="quarter" idx="12"/>
          </p:nvPr>
        </p:nvSpPr>
        <p:spPr/>
        <p:txBody>
          <a:bodyPr/>
          <a:lstStyle/>
          <a:p>
            <a:fld id="{2066355A-084C-D24E-9AD2-7E4FC41EA627}" type="slidenum">
              <a:rPr lang="en-US" smtClean="0"/>
              <a:t>57</a:t>
            </a:fld>
            <a:endParaRPr lang="en-US"/>
          </a:p>
        </p:txBody>
      </p:sp>
      <p:sp>
        <p:nvSpPr>
          <p:cNvPr id="18" name="TextBox 17"/>
          <p:cNvSpPr txBox="1"/>
          <p:nvPr/>
        </p:nvSpPr>
        <p:spPr>
          <a:xfrm>
            <a:off x="16933" y="7745624"/>
            <a:ext cx="4648200" cy="400110"/>
          </a:xfrm>
          <a:prstGeom prst="rect">
            <a:avLst/>
          </a:prstGeom>
          <a:noFill/>
        </p:spPr>
        <p:txBody>
          <a:bodyPr wrap="square" rtlCol="0">
            <a:spAutoFit/>
          </a:bodyPr>
          <a:lstStyle/>
          <a:p>
            <a:r>
              <a:rPr lang="en-US" sz="2000" dirty="0" smtClean="0">
                <a:solidFill>
                  <a:schemeClr val="bg1"/>
                </a:solidFill>
              </a:rPr>
              <a:t>c/o T </a:t>
            </a:r>
            <a:r>
              <a:rPr lang="en-US" sz="2000" dirty="0" err="1" smtClean="0">
                <a:solidFill>
                  <a:schemeClr val="bg1"/>
                </a:solidFill>
              </a:rPr>
              <a:t>Patki</a:t>
            </a:r>
            <a:endParaRPr lang="en-US" sz="2000" dirty="0">
              <a:solidFill>
                <a:schemeClr val="bg1"/>
              </a:solidFill>
            </a:endParaRPr>
          </a:p>
        </p:txBody>
      </p:sp>
      <p:pic>
        <p:nvPicPr>
          <p:cNvPr id="19"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26" y="1920241"/>
            <a:ext cx="11071013" cy="4919310"/>
          </a:xfrm>
          <a:prstGeom prst="rect">
            <a:avLst/>
          </a:prstGeom>
        </p:spPr>
      </p:pic>
      <p:sp>
        <p:nvSpPr>
          <p:cNvPr id="23" name="TextBox 22"/>
          <p:cNvSpPr txBox="1"/>
          <p:nvPr/>
        </p:nvSpPr>
        <p:spPr>
          <a:xfrm>
            <a:off x="11443544" y="2899787"/>
            <a:ext cx="2455336" cy="646331"/>
          </a:xfrm>
          <a:prstGeom prst="rect">
            <a:avLst/>
          </a:prstGeom>
          <a:noFill/>
        </p:spPr>
        <p:txBody>
          <a:bodyPr wrap="square" rtlCol="0">
            <a:spAutoFit/>
          </a:bodyPr>
          <a:lstStyle/>
          <a:p>
            <a:r>
              <a:rPr lang="en-US" sz="3600" dirty="0" smtClean="0"/>
              <a:t>5 PF, peak</a:t>
            </a:r>
            <a:endParaRPr lang="en-US" sz="3600" dirty="0"/>
          </a:p>
        </p:txBody>
      </p:sp>
      <p:sp>
        <p:nvSpPr>
          <p:cNvPr id="24" name="TextBox 23"/>
          <p:cNvSpPr txBox="1"/>
          <p:nvPr/>
        </p:nvSpPr>
        <p:spPr>
          <a:xfrm>
            <a:off x="7638742" y="5019850"/>
            <a:ext cx="2606494" cy="600164"/>
          </a:xfrm>
          <a:prstGeom prst="rect">
            <a:avLst/>
          </a:prstGeom>
          <a:noFill/>
        </p:spPr>
        <p:txBody>
          <a:bodyPr wrap="square" rtlCol="0">
            <a:spAutoFit/>
          </a:bodyPr>
          <a:lstStyle/>
          <a:p>
            <a:r>
              <a:rPr lang="en-US" sz="3300" smtClean="0"/>
              <a:t>24,576 nodes</a:t>
            </a:r>
            <a:endParaRPr lang="en-US" sz="3300" dirty="0"/>
          </a:p>
        </p:txBody>
      </p:sp>
      <p:sp>
        <p:nvSpPr>
          <p:cNvPr id="25" name="TextBox 24"/>
          <p:cNvSpPr txBox="1"/>
          <p:nvPr/>
        </p:nvSpPr>
        <p:spPr>
          <a:xfrm>
            <a:off x="11443543" y="3774322"/>
            <a:ext cx="2966723" cy="646331"/>
          </a:xfrm>
          <a:prstGeom prst="rect">
            <a:avLst/>
          </a:prstGeom>
          <a:noFill/>
        </p:spPr>
        <p:txBody>
          <a:bodyPr wrap="square" rtlCol="0">
            <a:spAutoFit/>
          </a:bodyPr>
          <a:lstStyle/>
          <a:p>
            <a:r>
              <a:rPr lang="en-US" sz="3600" dirty="0"/>
              <a:t>3</a:t>
            </a:r>
            <a:r>
              <a:rPr lang="en-US" sz="3600" dirty="0" smtClean="0"/>
              <a:t> PF, “usable”</a:t>
            </a:r>
            <a:endParaRPr lang="en-US" sz="3600" dirty="0"/>
          </a:p>
        </p:txBody>
      </p:sp>
      <p:sp>
        <p:nvSpPr>
          <p:cNvPr id="26" name="Rectangle 25"/>
          <p:cNvSpPr/>
          <p:nvPr/>
        </p:nvSpPr>
        <p:spPr>
          <a:xfrm>
            <a:off x="3528320" y="3245537"/>
            <a:ext cx="2273626" cy="40696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r>
              <a:rPr lang="en-US" sz="2400" dirty="0" smtClean="0">
                <a:solidFill>
                  <a:schemeClr val="tx1"/>
                </a:solidFill>
              </a:rPr>
              <a:t>2.3 MW, </a:t>
            </a:r>
            <a:r>
              <a:rPr lang="en-US" sz="2400" dirty="0" err="1" smtClean="0">
                <a:solidFill>
                  <a:schemeClr val="tx1"/>
                </a:solidFill>
              </a:rPr>
              <a:t>Linpack</a:t>
            </a:r>
            <a:endParaRPr lang="en-US" sz="2400" dirty="0">
              <a:solidFill>
                <a:schemeClr val="tx1"/>
              </a:solidFill>
            </a:endParaRPr>
          </a:p>
        </p:txBody>
      </p:sp>
      <p:sp>
        <p:nvSpPr>
          <p:cNvPr id="27" name="Rectangle 26"/>
          <p:cNvSpPr/>
          <p:nvPr/>
        </p:nvSpPr>
        <p:spPr>
          <a:xfrm>
            <a:off x="3172146" y="3270563"/>
            <a:ext cx="356174" cy="16348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ym typeface="Wingdings"/>
              </a:rPr>
              <a:t></a:t>
            </a:r>
            <a:endParaRPr lang="en-US"/>
          </a:p>
        </p:txBody>
      </p:sp>
      <p:sp>
        <p:nvSpPr>
          <p:cNvPr id="7" name="Rectangle 6"/>
          <p:cNvSpPr/>
          <p:nvPr/>
        </p:nvSpPr>
        <p:spPr>
          <a:xfrm>
            <a:off x="11443543" y="2899787"/>
            <a:ext cx="2761694" cy="1625878"/>
          </a:xfrm>
          <a:prstGeom prst="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37843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High Power Costs	</a:t>
            </a:r>
            <a:endParaRPr lang="en-US" dirty="0"/>
          </a:p>
        </p:txBody>
      </p:sp>
      <p:sp>
        <p:nvSpPr>
          <p:cNvPr id="4" name="Content Placeholder 3"/>
          <p:cNvSpPr>
            <a:spLocks noGrp="1"/>
          </p:cNvSpPr>
          <p:nvPr>
            <p:ph sz="half" idx="1"/>
          </p:nvPr>
        </p:nvSpPr>
        <p:spPr/>
        <p:txBody>
          <a:bodyPr/>
          <a:lstStyle/>
          <a:p>
            <a:r>
              <a:rPr lang="en-US" sz="3700" dirty="0" smtClean="0">
                <a:ea typeface="Cambria" charset="0"/>
                <a:cs typeface="Cambria" charset="0"/>
              </a:rPr>
              <a:t>1 MW of power costs $1M per year</a:t>
            </a:r>
          </a:p>
          <a:p>
            <a:r>
              <a:rPr lang="en-US" sz="3700" dirty="0" smtClean="0">
                <a:ea typeface="Cambria" charset="0"/>
                <a:cs typeface="Cambria" charset="0"/>
              </a:rPr>
              <a:t>Supercomputing centers are paying ~$12M annually</a:t>
            </a:r>
          </a:p>
          <a:p>
            <a:r>
              <a:rPr lang="en-US" sz="3700" dirty="0" smtClean="0">
                <a:ea typeface="Cambria" charset="0"/>
                <a:cs typeface="Cambria" charset="0"/>
              </a:rPr>
              <a:t>As machines get larger, cost rises, unless we innovate power-efficient techniques</a:t>
            </a:r>
          </a:p>
          <a:p>
            <a:pPr lvl="1"/>
            <a:r>
              <a:rPr lang="en-US" sz="3100" dirty="0" smtClean="0">
                <a:ea typeface="Cambria" charset="0"/>
                <a:cs typeface="Cambria" charset="0"/>
              </a:rPr>
              <a:t>Techniques may come from HW, but SW as well</a:t>
            </a:r>
            <a:endParaRPr lang="en-US" sz="3100" dirty="0">
              <a:ea typeface="Cambria" charset="0"/>
              <a:cs typeface="Cambria" charset="0"/>
            </a:endParaRPr>
          </a:p>
        </p:txBody>
      </p:sp>
      <p:sp>
        <p:nvSpPr>
          <p:cNvPr id="18" name="Content Placeholder 17"/>
          <p:cNvSpPr>
            <a:spLocks noGrp="1"/>
          </p:cNvSpPr>
          <p:nvPr>
            <p:ph sz="half" idx="2"/>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5</a:t>
            </a:fld>
            <a:endParaRPr lang="en-US" dirty="0">
              <a:solidFill>
                <a:srgbClr val="FEC309"/>
              </a:solidFill>
            </a:endParaRPr>
          </a:p>
        </p:txBody>
      </p:sp>
      <p:graphicFrame>
        <p:nvGraphicFramePr>
          <p:cNvPr id="15" name="Content Placeholder 1"/>
          <p:cNvGraphicFramePr>
            <a:graphicFrameLocks/>
          </p:cNvGraphicFramePr>
          <p:nvPr>
            <p:extLst>
              <p:ext uri="{D42A27DB-BD31-4B8C-83A1-F6EECF244321}">
                <p14:modId xmlns:p14="http://schemas.microsoft.com/office/powerpoint/2010/main" val="1425401614"/>
              </p:ext>
            </p:extLst>
          </p:nvPr>
        </p:nvGraphicFramePr>
        <p:xfrm>
          <a:off x="7102641" y="1905000"/>
          <a:ext cx="7413626" cy="5974080"/>
        </p:xfrm>
        <a:graphic>
          <a:graphicData uri="http://schemas.openxmlformats.org/drawingml/2006/table">
            <a:tbl>
              <a:tblPr firstRow="1" bandRow="1">
                <a:tableStyleId>{5C22544A-7EE6-4342-B048-85BDC9FD1C3A}</a:tableStyleId>
              </a:tblPr>
              <a:tblGrid>
                <a:gridCol w="1057593"/>
                <a:gridCol w="2166628"/>
                <a:gridCol w="1246622"/>
                <a:gridCol w="1678178"/>
                <a:gridCol w="1264605"/>
              </a:tblGrid>
              <a:tr h="1127760">
                <a:tc>
                  <a:txBody>
                    <a:bodyPr/>
                    <a:lstStyle/>
                    <a:p>
                      <a:r>
                        <a:rPr lang="en-US" sz="3000" dirty="0" smtClean="0">
                          <a:latin typeface="+mn-lt"/>
                          <a:ea typeface="Cambria" charset="0"/>
                          <a:cs typeface="Cambria" charset="0"/>
                        </a:rPr>
                        <a:t>Rank</a:t>
                      </a:r>
                      <a:endParaRPr lang="en-US" sz="3000" dirty="0">
                        <a:latin typeface="+mn-lt"/>
                        <a:ea typeface="Cambria" charset="0"/>
                        <a:cs typeface="Cambria" charset="0"/>
                      </a:endParaRPr>
                    </a:p>
                  </a:txBody>
                  <a:tcPr/>
                </a:tc>
                <a:tc>
                  <a:txBody>
                    <a:bodyPr/>
                    <a:lstStyle/>
                    <a:p>
                      <a:r>
                        <a:rPr lang="en-US" sz="3000" dirty="0" smtClean="0">
                          <a:latin typeface="+mn-lt"/>
                          <a:ea typeface="Cambria" charset="0"/>
                          <a:cs typeface="Cambria" charset="0"/>
                        </a:rPr>
                        <a:t>System</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Cores</a:t>
                      </a:r>
                      <a:endParaRPr lang="en-US" sz="3000" dirty="0">
                        <a:latin typeface="+mn-lt"/>
                        <a:ea typeface="Cambria" charset="0"/>
                        <a:cs typeface="Cambria" charset="0"/>
                      </a:endParaRPr>
                    </a:p>
                  </a:txBody>
                  <a:tcPr/>
                </a:tc>
                <a:tc>
                  <a:txBody>
                    <a:bodyPr/>
                    <a:lstStyle/>
                    <a:p>
                      <a:pPr algn="ctr"/>
                      <a:r>
                        <a:rPr lang="en-US" sz="3000" dirty="0" err="1" smtClean="0">
                          <a:latin typeface="+mn-lt"/>
                          <a:ea typeface="Cambria" charset="0"/>
                          <a:cs typeface="Cambria" charset="0"/>
                        </a:rPr>
                        <a:t>Rmax</a:t>
                      </a:r>
                      <a:r>
                        <a:rPr lang="en-US" sz="3000" dirty="0" smtClean="0">
                          <a:latin typeface="+mn-lt"/>
                          <a:ea typeface="Cambria" charset="0"/>
                          <a:cs typeface="Cambria" charset="0"/>
                        </a:rPr>
                        <a:t> </a:t>
                      </a:r>
                    </a:p>
                    <a:p>
                      <a:pPr algn="ctr"/>
                      <a:r>
                        <a:rPr lang="en-US" sz="3000" dirty="0" smtClean="0">
                          <a:latin typeface="+mn-lt"/>
                          <a:ea typeface="Cambria" charset="0"/>
                          <a:cs typeface="Cambria" charset="0"/>
                        </a:rPr>
                        <a:t>(PFLOPS)</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Power</a:t>
                      </a:r>
                    </a:p>
                    <a:p>
                      <a:pPr algn="ctr"/>
                      <a:r>
                        <a:rPr lang="en-US" sz="3000" dirty="0" smtClean="0">
                          <a:latin typeface="+mn-lt"/>
                          <a:ea typeface="Cambria" charset="0"/>
                          <a:cs typeface="Cambria" charset="0"/>
                        </a:rPr>
                        <a:t>(MW)</a:t>
                      </a:r>
                      <a:endParaRPr lang="en-US" sz="3000" dirty="0">
                        <a:latin typeface="+mn-lt"/>
                        <a:ea typeface="Cambria" charset="0"/>
                        <a:cs typeface="Cambria" charset="0"/>
                      </a:endParaRPr>
                    </a:p>
                  </a:txBody>
                  <a:tcPr/>
                </a:tc>
              </a:tr>
              <a:tr h="1127760">
                <a:tc>
                  <a:txBody>
                    <a:bodyPr/>
                    <a:lstStyle/>
                    <a:p>
                      <a:r>
                        <a:rPr lang="en-US" sz="3000" dirty="0" smtClean="0">
                          <a:latin typeface="+mn-lt"/>
                          <a:ea typeface="Cambria" charset="0"/>
                          <a:cs typeface="Cambria" charset="0"/>
                        </a:rPr>
                        <a:t>1</a:t>
                      </a:r>
                      <a:endParaRPr lang="en-US" sz="3000" dirty="0">
                        <a:latin typeface="+mn-lt"/>
                        <a:ea typeface="Cambria" charset="0"/>
                        <a:cs typeface="Cambria" charset="0"/>
                      </a:endParaRPr>
                    </a:p>
                  </a:txBody>
                  <a:tcPr/>
                </a:tc>
                <a:tc>
                  <a:txBody>
                    <a:bodyPr/>
                    <a:lstStyle/>
                    <a:p>
                      <a:r>
                        <a:rPr lang="en-US" sz="3000" dirty="0" smtClean="0">
                          <a:latin typeface="+mn-lt"/>
                          <a:ea typeface="Cambria" charset="0"/>
                          <a:cs typeface="Cambria" charset="0"/>
                        </a:rPr>
                        <a:t>Sunway</a:t>
                      </a:r>
                      <a:r>
                        <a:rPr lang="en-US" sz="3000" baseline="0" dirty="0" smtClean="0">
                          <a:latin typeface="+mn-lt"/>
                          <a:ea typeface="Cambria" charset="0"/>
                          <a:cs typeface="Cambria" charset="0"/>
                        </a:rPr>
                        <a:t> </a:t>
                      </a:r>
                      <a:r>
                        <a:rPr lang="en-US" sz="3000" baseline="0" dirty="0" err="1" smtClean="0">
                          <a:latin typeface="+mn-lt"/>
                          <a:ea typeface="Cambria" charset="0"/>
                          <a:cs typeface="Cambria" charset="0"/>
                        </a:rPr>
                        <a:t>TaihuLight</a:t>
                      </a:r>
                      <a:r>
                        <a:rPr lang="en-US" sz="3000" baseline="0" dirty="0" smtClean="0">
                          <a:latin typeface="+mn-lt"/>
                          <a:ea typeface="Cambria" charset="0"/>
                          <a:cs typeface="Cambria" charset="0"/>
                        </a:rPr>
                        <a:t>, China</a:t>
                      </a:r>
                      <a:endParaRPr lang="en-US" sz="3000" dirty="0" smtClean="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10.6M</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93</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15.4</a:t>
                      </a:r>
                      <a:endParaRPr lang="en-US" sz="3000" dirty="0">
                        <a:latin typeface="+mn-lt"/>
                        <a:ea typeface="Cambria" charset="0"/>
                        <a:cs typeface="Cambria" charset="0"/>
                      </a:endParaRPr>
                    </a:p>
                  </a:txBody>
                  <a:tcPr/>
                </a:tc>
              </a:tr>
              <a:tr h="1127760">
                <a:tc>
                  <a:txBody>
                    <a:bodyPr/>
                    <a:lstStyle/>
                    <a:p>
                      <a:r>
                        <a:rPr lang="en-US" sz="3000" dirty="0" smtClean="0">
                          <a:latin typeface="+mn-lt"/>
                          <a:ea typeface="Cambria" charset="0"/>
                          <a:cs typeface="Cambria" charset="0"/>
                        </a:rPr>
                        <a:t>2</a:t>
                      </a:r>
                      <a:endParaRPr lang="en-US" sz="3000" dirty="0">
                        <a:latin typeface="+mn-lt"/>
                        <a:ea typeface="Cambria" charset="0"/>
                        <a:cs typeface="Cambria" charset="0"/>
                      </a:endParaRPr>
                    </a:p>
                  </a:txBody>
                  <a:tcPr/>
                </a:tc>
                <a:tc>
                  <a:txBody>
                    <a:bodyPr/>
                    <a:lstStyle/>
                    <a:p>
                      <a:r>
                        <a:rPr lang="en-US" sz="3000" dirty="0" smtClean="0">
                          <a:latin typeface="+mn-lt"/>
                          <a:ea typeface="Cambria" charset="0"/>
                          <a:cs typeface="Cambria" charset="0"/>
                        </a:rPr>
                        <a:t>Tianhe-2</a:t>
                      </a:r>
                      <a:r>
                        <a:rPr lang="en-US" sz="3000" baseline="0" dirty="0" smtClean="0">
                          <a:latin typeface="+mn-lt"/>
                          <a:ea typeface="Cambria" charset="0"/>
                          <a:cs typeface="Cambria" charset="0"/>
                        </a:rPr>
                        <a:t>, </a:t>
                      </a:r>
                    </a:p>
                    <a:p>
                      <a:r>
                        <a:rPr lang="en-US" sz="3000" dirty="0" smtClean="0">
                          <a:latin typeface="+mn-lt"/>
                          <a:ea typeface="Cambria" charset="0"/>
                          <a:cs typeface="Cambria" charset="0"/>
                        </a:rPr>
                        <a:t>China</a:t>
                      </a:r>
                    </a:p>
                  </a:txBody>
                  <a:tcPr/>
                </a:tc>
                <a:tc>
                  <a:txBody>
                    <a:bodyPr/>
                    <a:lstStyle/>
                    <a:p>
                      <a:pPr algn="ctr"/>
                      <a:r>
                        <a:rPr lang="en-US" sz="3000" dirty="0" smtClean="0">
                          <a:latin typeface="+mn-lt"/>
                          <a:ea typeface="Cambria" charset="0"/>
                          <a:cs typeface="Cambria" charset="0"/>
                        </a:rPr>
                        <a:t>3.12M</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33.9</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17.8</a:t>
                      </a:r>
                      <a:endParaRPr lang="en-US" sz="3000" dirty="0">
                        <a:latin typeface="+mn-lt"/>
                        <a:ea typeface="Cambria" charset="0"/>
                        <a:cs typeface="Cambria" charset="0"/>
                      </a:endParaRPr>
                    </a:p>
                  </a:txBody>
                  <a:tcPr/>
                </a:tc>
              </a:tr>
              <a:tr h="1127760">
                <a:tc>
                  <a:txBody>
                    <a:bodyPr/>
                    <a:lstStyle/>
                    <a:p>
                      <a:r>
                        <a:rPr lang="en-US" sz="3000" dirty="0" smtClean="0">
                          <a:latin typeface="+mn-lt"/>
                          <a:ea typeface="Cambria" charset="0"/>
                          <a:cs typeface="Cambria" charset="0"/>
                        </a:rPr>
                        <a:t>3</a:t>
                      </a:r>
                      <a:endParaRPr lang="en-US" sz="3000" dirty="0">
                        <a:latin typeface="+mn-lt"/>
                        <a:ea typeface="Cambria" charset="0"/>
                        <a:cs typeface="Cambria" charset="0"/>
                      </a:endParaRPr>
                    </a:p>
                  </a:txBody>
                  <a:tcPr/>
                </a:tc>
                <a:tc>
                  <a:txBody>
                    <a:bodyPr/>
                    <a:lstStyle/>
                    <a:p>
                      <a:r>
                        <a:rPr lang="en-US" sz="3000" dirty="0" smtClean="0">
                          <a:latin typeface="+mn-lt"/>
                          <a:ea typeface="Cambria" charset="0"/>
                          <a:cs typeface="Cambria" charset="0"/>
                        </a:rPr>
                        <a:t>Titan,   </a:t>
                      </a:r>
                    </a:p>
                    <a:p>
                      <a:r>
                        <a:rPr lang="en-US" sz="3000" dirty="0" smtClean="0">
                          <a:latin typeface="+mn-lt"/>
                          <a:ea typeface="Cambria" charset="0"/>
                          <a:cs typeface="Cambria" charset="0"/>
                        </a:rPr>
                        <a:t>ORNL</a:t>
                      </a:r>
                    </a:p>
                  </a:txBody>
                  <a:tcPr/>
                </a:tc>
                <a:tc>
                  <a:txBody>
                    <a:bodyPr/>
                    <a:lstStyle/>
                    <a:p>
                      <a:pPr algn="ctr"/>
                      <a:r>
                        <a:rPr lang="en-US" sz="3000" dirty="0" smtClean="0">
                          <a:latin typeface="+mn-lt"/>
                          <a:ea typeface="Cambria" charset="0"/>
                          <a:cs typeface="Cambria" charset="0"/>
                        </a:rPr>
                        <a:t>560K</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17.6</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8.2</a:t>
                      </a:r>
                      <a:endParaRPr lang="en-US" sz="3000" dirty="0">
                        <a:latin typeface="+mn-lt"/>
                        <a:ea typeface="Cambria" charset="0"/>
                        <a:cs typeface="Cambria" charset="0"/>
                      </a:endParaRPr>
                    </a:p>
                  </a:txBody>
                  <a:tcPr/>
                </a:tc>
              </a:tr>
              <a:tr h="1127760">
                <a:tc>
                  <a:txBody>
                    <a:bodyPr/>
                    <a:lstStyle/>
                    <a:p>
                      <a:r>
                        <a:rPr lang="en-US" sz="3000" dirty="0" smtClean="0">
                          <a:latin typeface="+mn-lt"/>
                          <a:ea typeface="Cambria" charset="0"/>
                          <a:cs typeface="Cambria" charset="0"/>
                        </a:rPr>
                        <a:t>4</a:t>
                      </a:r>
                      <a:endParaRPr lang="en-US" sz="3000" dirty="0">
                        <a:latin typeface="+mn-lt"/>
                        <a:ea typeface="Cambria" charset="0"/>
                        <a:cs typeface="Cambria" charset="0"/>
                      </a:endParaRPr>
                    </a:p>
                  </a:txBody>
                  <a:tcPr/>
                </a:tc>
                <a:tc>
                  <a:txBody>
                    <a:bodyPr/>
                    <a:lstStyle/>
                    <a:p>
                      <a:r>
                        <a:rPr lang="en-US" sz="3000" dirty="0" smtClean="0">
                          <a:latin typeface="+mn-lt"/>
                          <a:ea typeface="Cambria" charset="0"/>
                          <a:cs typeface="Cambria" charset="0"/>
                        </a:rPr>
                        <a:t>Sequoia,</a:t>
                      </a:r>
                      <a:r>
                        <a:rPr lang="en-US" sz="3000" baseline="0" dirty="0" smtClean="0">
                          <a:latin typeface="+mn-lt"/>
                          <a:ea typeface="Cambria" charset="0"/>
                          <a:cs typeface="Cambria" charset="0"/>
                        </a:rPr>
                        <a:t> </a:t>
                      </a:r>
                    </a:p>
                    <a:p>
                      <a:r>
                        <a:rPr lang="en-US" sz="3000" baseline="0" dirty="0" smtClean="0">
                          <a:latin typeface="+mn-lt"/>
                          <a:ea typeface="Cambria" charset="0"/>
                          <a:cs typeface="Cambria" charset="0"/>
                        </a:rPr>
                        <a:t>LLNL</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1.57M</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17.2</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7.9</a:t>
                      </a:r>
                      <a:endParaRPr lang="en-US" sz="3000" dirty="0">
                        <a:latin typeface="+mn-lt"/>
                        <a:ea typeface="Cambria" charset="0"/>
                        <a:cs typeface="Cambria" charset="0"/>
                      </a:endParaRPr>
                    </a:p>
                  </a:txBody>
                  <a:tcPr/>
                </a:tc>
              </a:tr>
            </a:tbl>
          </a:graphicData>
        </a:graphic>
      </p:graphicFrame>
      <p:sp>
        <p:nvSpPr>
          <p:cNvPr id="16" name="Rectangle 15"/>
          <p:cNvSpPr/>
          <p:nvPr/>
        </p:nvSpPr>
        <p:spPr>
          <a:xfrm>
            <a:off x="13206662" y="1917031"/>
            <a:ext cx="1305241" cy="5710589"/>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6933" y="7745624"/>
            <a:ext cx="4648200" cy="400110"/>
          </a:xfrm>
          <a:prstGeom prst="rect">
            <a:avLst/>
          </a:prstGeom>
          <a:noFill/>
        </p:spPr>
        <p:txBody>
          <a:bodyPr wrap="square" rtlCol="0">
            <a:spAutoFit/>
          </a:bodyPr>
          <a:lstStyle/>
          <a:p>
            <a:r>
              <a:rPr lang="en-US" sz="2000" dirty="0" smtClean="0">
                <a:solidFill>
                  <a:schemeClr val="bg1"/>
                </a:solidFill>
              </a:rPr>
              <a:t>c/o Top500, Jun2016</a:t>
            </a:r>
            <a:endParaRPr lang="en-US" sz="2000" dirty="0">
              <a:solidFill>
                <a:schemeClr val="bg1"/>
              </a:solidFill>
            </a:endParaRPr>
          </a:p>
        </p:txBody>
      </p:sp>
    </p:spTree>
    <p:custDataLst>
      <p:tags r:id="rId1"/>
    </p:custDataLst>
    <p:extLst>
      <p:ext uri="{BB962C8B-B14F-4D97-AF65-F5344CB8AC3E}">
        <p14:creationId xmlns:p14="http://schemas.microsoft.com/office/powerpoint/2010/main" val="3204528233"/>
      </p:ext>
    </p:extLst>
  </p:cSld>
  <p:clrMapOvr>
    <a:masterClrMapping/>
  </p:clrMapOvr>
  <mc:AlternateContent xmlns:mc="http://schemas.openxmlformats.org/markup-compatibility/2006" xmlns:p14="http://schemas.microsoft.com/office/powerpoint/2010/main">
    <mc:Choice Requires="p14">
      <p:transition spd="slow" p14:dur="2000" advTm="55795"/>
    </mc:Choice>
    <mc:Fallback xmlns="">
      <p:transition spd="slow" advTm="557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What is Energy? What is Power?</a:t>
            </a:r>
            <a:endParaRPr lang="en-US" dirty="0"/>
          </a:p>
        </p:txBody>
      </p:sp>
      <p:sp>
        <p:nvSpPr>
          <p:cNvPr id="12" name="Text Placeholder 11"/>
          <p:cNvSpPr>
            <a:spLocks noGrp="1"/>
          </p:cNvSpPr>
          <p:nvPr>
            <p:ph type="body" idx="1"/>
          </p:nvPr>
        </p:nvSpPr>
        <p:spPr/>
        <p:txBody>
          <a:bodyPr/>
          <a:lstStyle/>
          <a:p>
            <a:r>
              <a:rPr lang="en-US" sz="3400" dirty="0" smtClean="0">
                <a:ea typeface="Cambria" charset="0"/>
                <a:cs typeface="Cambria" charset="0"/>
              </a:rPr>
              <a:t>Energy</a:t>
            </a:r>
            <a:endParaRPr lang="en-US" sz="3400" dirty="0">
              <a:ea typeface="Cambria" charset="0"/>
              <a:cs typeface="Cambria" charset="0"/>
            </a:endParaRPr>
          </a:p>
        </p:txBody>
      </p:sp>
      <p:sp>
        <p:nvSpPr>
          <p:cNvPr id="14" name="Content Placeholder 13"/>
          <p:cNvSpPr>
            <a:spLocks noGrp="1"/>
          </p:cNvSpPr>
          <p:nvPr>
            <p:ph sz="half" idx="2"/>
          </p:nvPr>
        </p:nvSpPr>
        <p:spPr/>
        <p:txBody>
          <a:bodyPr>
            <a:normAutofit/>
          </a:bodyPr>
          <a:lstStyle/>
          <a:p>
            <a:r>
              <a:rPr lang="en-US" sz="3400" dirty="0" smtClean="0">
                <a:ea typeface="Cambria" charset="0"/>
                <a:cs typeface="Cambria" charset="0"/>
              </a:rPr>
              <a:t>Units: Joules, </a:t>
            </a:r>
            <a:r>
              <a:rPr lang="en-US" sz="3400" dirty="0" err="1" smtClean="0">
                <a:ea typeface="Cambria" charset="0"/>
                <a:cs typeface="Cambria" charset="0"/>
              </a:rPr>
              <a:t>kiloWatt-hour</a:t>
            </a:r>
            <a:endParaRPr lang="en-US" sz="3400" dirty="0" smtClean="0">
              <a:ea typeface="Cambria" charset="0"/>
              <a:cs typeface="Cambria" charset="0"/>
            </a:endParaRPr>
          </a:p>
          <a:p>
            <a:r>
              <a:rPr lang="en-US" sz="3400" dirty="0" smtClean="0">
                <a:ea typeface="Cambria" charset="0"/>
                <a:cs typeface="Cambria" charset="0"/>
              </a:rPr>
              <a:t>Total work done</a:t>
            </a:r>
          </a:p>
          <a:p>
            <a:r>
              <a:rPr lang="en-US" sz="3400" dirty="0" smtClean="0">
                <a:ea typeface="Cambria" charset="0"/>
                <a:cs typeface="Cambria" charset="0"/>
              </a:rPr>
              <a:t>Monthly bill from electric company (e.g., $.11/kWh) – “power bill”</a:t>
            </a:r>
            <a:endParaRPr lang="en-US" sz="3400" dirty="0">
              <a:ea typeface="Cambria" charset="0"/>
              <a:cs typeface="Cambria" charset="0"/>
            </a:endParaRPr>
          </a:p>
        </p:txBody>
      </p:sp>
      <p:sp>
        <p:nvSpPr>
          <p:cNvPr id="15" name="Text Placeholder 14"/>
          <p:cNvSpPr>
            <a:spLocks noGrp="1"/>
          </p:cNvSpPr>
          <p:nvPr>
            <p:ph type="body" sz="quarter" idx="3"/>
          </p:nvPr>
        </p:nvSpPr>
        <p:spPr/>
        <p:txBody>
          <a:bodyPr/>
          <a:lstStyle/>
          <a:p>
            <a:r>
              <a:rPr lang="en-US" sz="3400" dirty="0" smtClean="0">
                <a:ea typeface="Cambria" charset="0"/>
                <a:cs typeface="Cambria" charset="0"/>
              </a:rPr>
              <a:t>Power</a:t>
            </a:r>
            <a:endParaRPr lang="en-US" sz="3400" dirty="0">
              <a:ea typeface="Cambria" charset="0"/>
              <a:cs typeface="Cambria" charset="0"/>
            </a:endParaRPr>
          </a:p>
        </p:txBody>
      </p:sp>
      <p:sp>
        <p:nvSpPr>
          <p:cNvPr id="16" name="Content Placeholder 15"/>
          <p:cNvSpPr>
            <a:spLocks noGrp="1"/>
          </p:cNvSpPr>
          <p:nvPr>
            <p:ph sz="quarter" idx="4"/>
          </p:nvPr>
        </p:nvSpPr>
        <p:spPr/>
        <p:txBody>
          <a:bodyPr>
            <a:normAutofit/>
          </a:bodyPr>
          <a:lstStyle/>
          <a:p>
            <a:r>
              <a:rPr lang="en-US" sz="3400" dirty="0" smtClean="0">
                <a:ea typeface="Cambria" charset="0"/>
                <a:cs typeface="Cambria" charset="0"/>
              </a:rPr>
              <a:t>Units: Joules/second, Watts</a:t>
            </a:r>
          </a:p>
          <a:p>
            <a:r>
              <a:rPr lang="en-US" dirty="0" smtClean="0">
                <a:ea typeface="Cambria" charset="0"/>
                <a:cs typeface="Cambria" charset="0"/>
              </a:rPr>
              <a:t>Instantaneous r</a:t>
            </a:r>
            <a:r>
              <a:rPr lang="en-US" sz="3400" dirty="0" smtClean="0">
                <a:ea typeface="Cambria" charset="0"/>
                <a:cs typeface="Cambria" charset="0"/>
              </a:rPr>
              <a:t>ate of energy usage</a:t>
            </a:r>
          </a:p>
          <a:p>
            <a:r>
              <a:rPr lang="en-US" dirty="0" smtClean="0">
                <a:ea typeface="Cambria" charset="0"/>
                <a:cs typeface="Cambria" charset="0"/>
              </a:rPr>
              <a:t>Lightbulb ratings, microwaves, stereo systems</a:t>
            </a:r>
            <a:endParaRPr lang="en-US" sz="3400" dirty="0" smtClean="0">
              <a:ea typeface="Cambria" charset="0"/>
              <a:cs typeface="Cambria" charset="0"/>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6</a:t>
            </a:fld>
            <a:endParaRPr lang="en-US" dirty="0">
              <a:solidFill>
                <a:srgbClr val="FEC309"/>
              </a:solidFill>
            </a:endParaRPr>
          </a:p>
        </p:txBody>
      </p:sp>
      <p:graphicFrame>
        <p:nvGraphicFramePr>
          <p:cNvPr id="17" name="Object 16"/>
          <p:cNvGraphicFramePr>
            <a:graphicFrameLocks noChangeAspect="1"/>
          </p:cNvGraphicFramePr>
          <p:nvPr>
            <p:extLst>
              <p:ext uri="{D42A27DB-BD31-4B8C-83A1-F6EECF244321}">
                <p14:modId xmlns:p14="http://schemas.microsoft.com/office/powerpoint/2010/main" val="317592772"/>
              </p:ext>
            </p:extLst>
          </p:nvPr>
        </p:nvGraphicFramePr>
        <p:xfrm>
          <a:off x="787180" y="6045708"/>
          <a:ext cx="4135655" cy="574535"/>
        </p:xfrm>
        <a:graphic>
          <a:graphicData uri="http://schemas.openxmlformats.org/presentationml/2006/ole">
            <mc:AlternateContent xmlns:mc="http://schemas.openxmlformats.org/markup-compatibility/2006">
              <mc:Choice xmlns:v="urn:schemas-microsoft-com:vml" Requires="v">
                <p:oleObj spid="_x0000_s4723" name="Equation" r:id="rId4" imgW="1371600" imgH="190500" progId="Equation.3">
                  <p:embed/>
                </p:oleObj>
              </mc:Choice>
              <mc:Fallback>
                <p:oleObj name="Equation" r:id="rId4" imgW="1371600" imgH="190500" progId="Equation.3">
                  <p:embed/>
                  <p:pic>
                    <p:nvPicPr>
                      <p:cNvPr id="0" name=""/>
                      <p:cNvPicPr/>
                      <p:nvPr/>
                    </p:nvPicPr>
                    <p:blipFill>
                      <a:blip r:embed="rId5"/>
                      <a:stretch>
                        <a:fillRect/>
                      </a:stretch>
                    </p:blipFill>
                    <p:spPr>
                      <a:xfrm>
                        <a:off x="787180" y="6045708"/>
                        <a:ext cx="4135655" cy="574535"/>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762952487"/>
              </p:ext>
            </p:extLst>
          </p:nvPr>
        </p:nvGraphicFramePr>
        <p:xfrm>
          <a:off x="7502220" y="5660989"/>
          <a:ext cx="3082972" cy="1144715"/>
        </p:xfrm>
        <a:graphic>
          <a:graphicData uri="http://schemas.openxmlformats.org/presentationml/2006/ole">
            <mc:AlternateContent xmlns:mc="http://schemas.openxmlformats.org/markup-compatibility/2006">
              <mc:Choice xmlns:v="urn:schemas-microsoft-com:vml" Requires="v">
                <p:oleObj spid="_x0000_s4724" name="Equation" r:id="rId6" imgW="1066800" imgH="393700" progId="Equation.3">
                  <p:embed/>
                </p:oleObj>
              </mc:Choice>
              <mc:Fallback>
                <p:oleObj name="Equation" r:id="rId6" imgW="1066800" imgH="393700" progId="Equation.3">
                  <p:embed/>
                  <p:pic>
                    <p:nvPicPr>
                      <p:cNvPr id="0" name=""/>
                      <p:cNvPicPr/>
                      <p:nvPr/>
                    </p:nvPicPr>
                    <p:blipFill>
                      <a:blip r:embed="rId7"/>
                      <a:stretch>
                        <a:fillRect/>
                      </a:stretch>
                    </p:blipFill>
                    <p:spPr>
                      <a:xfrm>
                        <a:off x="7502220" y="5660989"/>
                        <a:ext cx="3082972" cy="1144715"/>
                      </a:xfrm>
                      <a:prstGeom prst="rect">
                        <a:avLst/>
                      </a:prstGeom>
                    </p:spPr>
                  </p:pic>
                </p:oleObj>
              </mc:Fallback>
            </mc:AlternateContent>
          </a:graphicData>
        </a:graphic>
      </p:graphicFrame>
    </p:spTree>
    <p:extLst>
      <p:ext uri="{BB962C8B-B14F-4D97-AF65-F5344CB8AC3E}">
        <p14:creationId xmlns:p14="http://schemas.microsoft.com/office/powerpoint/2010/main" val="3266542754"/>
      </p:ext>
    </p:extLst>
  </p:cSld>
  <p:clrMapOvr>
    <a:masterClrMapping/>
  </p:clrMapOvr>
  <mc:AlternateContent xmlns:mc="http://schemas.openxmlformats.org/markup-compatibility/2006" xmlns:p14="http://schemas.microsoft.com/office/powerpoint/2010/main">
    <mc:Choice Requires="p14">
      <p:transition spd="slow" p14:dur="2000" advTm="58202"/>
    </mc:Choice>
    <mc:Fallback xmlns="">
      <p:transition spd="slow" advTm="58202"/>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7437119" y="7709446"/>
            <a:ext cx="6461761" cy="304452"/>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descr="Linpack.png"/>
          <p:cNvPicPr>
            <a:picLocks noChangeAspect="1"/>
          </p:cNvPicPr>
          <p:nvPr/>
        </p:nvPicPr>
        <p:blipFill rotWithShape="1">
          <a:blip r:embed="rId4">
            <a:extLst>
              <a:ext uri="{28A0092B-C50C-407E-A947-70E740481C1C}">
                <a14:useLocalDpi xmlns:a14="http://schemas.microsoft.com/office/drawing/2010/main" val="0"/>
              </a:ext>
            </a:extLst>
          </a:blip>
          <a:srcRect t="9604"/>
          <a:stretch/>
        </p:blipFill>
        <p:spPr>
          <a:xfrm>
            <a:off x="7620000" y="1786778"/>
            <a:ext cx="6134966" cy="5562600"/>
          </a:xfrm>
          <a:prstGeom prst="rect">
            <a:avLst/>
          </a:prstGeom>
        </p:spPr>
      </p:pic>
      <p:sp>
        <p:nvSpPr>
          <p:cNvPr id="2" name="Title 1"/>
          <p:cNvSpPr>
            <a:spLocks noGrp="1"/>
          </p:cNvSpPr>
          <p:nvPr>
            <p:ph type="title"/>
          </p:nvPr>
        </p:nvSpPr>
        <p:spPr/>
        <p:txBody>
          <a:bodyPr>
            <a:noAutofit/>
          </a:bodyPr>
          <a:lstStyle/>
          <a:p>
            <a:pPr algn="l"/>
            <a:r>
              <a:rPr lang="en-US" dirty="0"/>
              <a:t>CPU P</a:t>
            </a:r>
            <a:r>
              <a:rPr lang="en-US" dirty="0" smtClean="0"/>
              <a:t>ower Usage </a:t>
            </a:r>
            <a:r>
              <a:rPr lang="en-US" dirty="0"/>
              <a:t>V</a:t>
            </a:r>
            <a:r>
              <a:rPr lang="en-US" dirty="0" smtClean="0"/>
              <a:t>aries Over Time</a:t>
            </a:r>
            <a:endParaRPr lang="en-US" dirty="0"/>
          </a:p>
        </p:txBody>
      </p:sp>
      <p:sp>
        <p:nvSpPr>
          <p:cNvPr id="3" name="Content Placeholder 2"/>
          <p:cNvSpPr>
            <a:spLocks noGrp="1"/>
          </p:cNvSpPr>
          <p:nvPr>
            <p:ph sz="half" idx="1"/>
          </p:nvPr>
        </p:nvSpPr>
        <p:spPr/>
        <p:txBody>
          <a:bodyPr>
            <a:normAutofit/>
          </a:bodyPr>
          <a:lstStyle/>
          <a:p>
            <a:r>
              <a:rPr lang="en-US" sz="4000" dirty="0">
                <a:ea typeface="Cambria" charset="0"/>
                <a:cs typeface="Cambria" charset="0"/>
              </a:rPr>
              <a:t>Base power usage for idle state</a:t>
            </a:r>
          </a:p>
          <a:p>
            <a:r>
              <a:rPr lang="en-US" sz="4000" dirty="0">
                <a:ea typeface="Cambria" charset="0"/>
                <a:cs typeface="Cambria" charset="0"/>
              </a:rPr>
              <a:t>When more HW components are engaged (cache, vector units, etc.), power rises</a:t>
            </a:r>
          </a:p>
          <a:p>
            <a:r>
              <a:rPr lang="en-US" sz="4000" dirty="0">
                <a:ea typeface="Cambria" charset="0"/>
                <a:cs typeface="Cambria" charset="0"/>
              </a:rPr>
              <a:t>Energy usage would be the area under this power curve </a:t>
            </a:r>
          </a:p>
        </p:txBody>
      </p:sp>
      <p:sp>
        <p:nvSpPr>
          <p:cNvPr id="5" name="Slide Number Placeholder 4"/>
          <p:cNvSpPr>
            <a:spLocks noGrp="1"/>
          </p:cNvSpPr>
          <p:nvPr>
            <p:ph type="sldNum" sz="quarter" idx="12"/>
          </p:nvPr>
        </p:nvSpPr>
        <p:spPr>
          <a:xfrm>
            <a:off x="10485120" y="7739915"/>
            <a:ext cx="3413760" cy="438150"/>
          </a:xfrm>
        </p:spPr>
        <p:txBody>
          <a:bodyPr/>
          <a:lstStyle/>
          <a:p>
            <a:fld id="{2066355A-084C-D24E-9AD2-7E4FC41EA627}" type="slidenum">
              <a:rPr lang="en-US" smtClean="0">
                <a:solidFill>
                  <a:srgbClr val="FEC309"/>
                </a:solidFill>
              </a:rPr>
              <a:t>7</a:t>
            </a:fld>
            <a:endParaRPr lang="en-US" dirty="0">
              <a:solidFill>
                <a:srgbClr val="FEC309"/>
              </a:solidFill>
            </a:endParaRPr>
          </a:p>
        </p:txBody>
      </p:sp>
      <p:cxnSp>
        <p:nvCxnSpPr>
          <p:cNvPr id="42" name="Straight Connector 41"/>
          <p:cNvCxnSpPr/>
          <p:nvPr/>
        </p:nvCxnSpPr>
        <p:spPr>
          <a:xfrm flipV="1">
            <a:off x="8382000" y="5063378"/>
            <a:ext cx="304800" cy="5334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8382000" y="5063378"/>
            <a:ext cx="762000" cy="13716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8763000" y="5139578"/>
            <a:ext cx="762000" cy="13716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9220200" y="2472578"/>
            <a:ext cx="2286000" cy="41148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9753600" y="2472578"/>
            <a:ext cx="1295400" cy="22860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9829800" y="2472578"/>
            <a:ext cx="762000" cy="13716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9906000" y="2472578"/>
            <a:ext cx="304800" cy="5334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9677400" y="2472578"/>
            <a:ext cx="2286000" cy="41148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10210800" y="3386978"/>
            <a:ext cx="1752600" cy="32004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10668000" y="4072778"/>
            <a:ext cx="1371600" cy="25146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1201400" y="4987178"/>
            <a:ext cx="762000" cy="14478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11582400" y="5063378"/>
            <a:ext cx="762000" cy="14478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2039600" y="5063378"/>
            <a:ext cx="762000" cy="14478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12496800" y="5063378"/>
            <a:ext cx="762000" cy="14478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12877800" y="5520578"/>
            <a:ext cx="533400" cy="9906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13335000" y="6206378"/>
            <a:ext cx="152400" cy="3048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7193279" y="7253480"/>
            <a:ext cx="6955858" cy="984885"/>
          </a:xfrm>
          <a:prstGeom prst="rect">
            <a:avLst/>
          </a:prstGeom>
          <a:solidFill>
            <a:schemeClr val="bg1"/>
          </a:solidFill>
        </p:spPr>
        <p:txBody>
          <a:bodyPr wrap="square" rtlCol="0">
            <a:spAutoFit/>
          </a:bodyPr>
          <a:lstStyle/>
          <a:p>
            <a:pPr algn="ctr"/>
            <a:r>
              <a:rPr lang="en-US" sz="2900" dirty="0" smtClean="0">
                <a:ea typeface="Cambria" charset="0"/>
                <a:cs typeface="Cambria" charset="0"/>
              </a:rPr>
              <a:t>Computationally-intensive HPC benchmark (</a:t>
            </a:r>
            <a:r>
              <a:rPr lang="en-US" sz="2900" dirty="0" err="1" smtClean="0">
                <a:ea typeface="Cambria" charset="0"/>
                <a:cs typeface="Cambria" charset="0"/>
              </a:rPr>
              <a:t>Linpack</a:t>
            </a:r>
            <a:r>
              <a:rPr lang="en-US" sz="2900" dirty="0" smtClean="0">
                <a:ea typeface="Cambria" charset="0"/>
                <a:cs typeface="Cambria" charset="0"/>
              </a:rPr>
              <a:t>) running on small cluster</a:t>
            </a:r>
            <a:endParaRPr lang="en-US" sz="2900" dirty="0">
              <a:ea typeface="Cambria" charset="0"/>
              <a:cs typeface="Cambria" charset="0"/>
            </a:endParaRPr>
          </a:p>
        </p:txBody>
      </p:sp>
    </p:spTree>
    <p:custDataLst>
      <p:tags r:id="rId1"/>
    </p:custDataLst>
    <p:extLst>
      <p:ext uri="{BB962C8B-B14F-4D97-AF65-F5344CB8AC3E}">
        <p14:creationId xmlns:p14="http://schemas.microsoft.com/office/powerpoint/2010/main" val="3845035257"/>
      </p:ext>
    </p:extLst>
  </p:cSld>
  <p:clrMapOvr>
    <a:masterClrMapping/>
  </p:clrMapOvr>
  <mc:AlternateContent xmlns:mc="http://schemas.openxmlformats.org/markup-compatibility/2006" xmlns:p14="http://schemas.microsoft.com/office/powerpoint/2010/main">
    <mc:Choice Requires="p14">
      <p:transition spd="slow" p14:dur="2000" advTm="45273"/>
    </mc:Choice>
    <mc:Fallback xmlns="">
      <p:transition spd="slow" advTm="452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Save Energy? Save Power?</a:t>
            </a:r>
            <a:endParaRPr lang="en-US" dirty="0"/>
          </a:p>
        </p:txBody>
      </p:sp>
      <p:sp>
        <p:nvSpPr>
          <p:cNvPr id="7" name="Text Placeholder 6"/>
          <p:cNvSpPr>
            <a:spLocks noGrp="1"/>
          </p:cNvSpPr>
          <p:nvPr>
            <p:ph type="body" idx="1"/>
          </p:nvPr>
        </p:nvSpPr>
        <p:spPr/>
        <p:txBody>
          <a:bodyPr>
            <a:normAutofit/>
          </a:bodyPr>
          <a:lstStyle/>
          <a:p>
            <a:r>
              <a:rPr lang="en-US" sz="3400" dirty="0" smtClean="0">
                <a:ea typeface="Cambria" charset="0"/>
                <a:cs typeface="Cambria" charset="0"/>
              </a:rPr>
              <a:t>Energy</a:t>
            </a:r>
            <a:endParaRPr lang="en-US" sz="3400" dirty="0">
              <a:ea typeface="Cambria" charset="0"/>
              <a:cs typeface="Cambria" charset="0"/>
            </a:endParaRPr>
          </a:p>
        </p:txBody>
      </p:sp>
      <p:sp>
        <p:nvSpPr>
          <p:cNvPr id="9" name="Content Placeholder 8"/>
          <p:cNvSpPr>
            <a:spLocks noGrp="1"/>
          </p:cNvSpPr>
          <p:nvPr>
            <p:ph sz="half" idx="2"/>
          </p:nvPr>
        </p:nvSpPr>
        <p:spPr/>
        <p:txBody>
          <a:bodyPr/>
          <a:lstStyle/>
          <a:p>
            <a:r>
              <a:rPr lang="en-US" sz="3400" dirty="0" smtClean="0">
                <a:ea typeface="Cambria" charset="0"/>
                <a:cs typeface="Cambria" charset="0"/>
              </a:rPr>
              <a:t>For a single application execution, minimize energy consumption ($$)</a:t>
            </a:r>
          </a:p>
          <a:p>
            <a:r>
              <a:rPr lang="en-US" sz="3400" dirty="0" smtClean="0">
                <a:ea typeface="Cambria" charset="0"/>
                <a:cs typeface="Cambria" charset="0"/>
              </a:rPr>
              <a:t>Energy-to-solution</a:t>
            </a:r>
          </a:p>
          <a:p>
            <a:r>
              <a:rPr lang="en-US" sz="3400" dirty="0" smtClean="0">
                <a:ea typeface="Cambria" charset="0"/>
                <a:cs typeface="Cambria" charset="0"/>
              </a:rPr>
              <a:t>Mobile, desktop, workstations, data centers</a:t>
            </a:r>
            <a:endParaRPr lang="en-US" sz="3400" dirty="0">
              <a:ea typeface="Cambria" charset="0"/>
              <a:cs typeface="Cambria" charset="0"/>
            </a:endParaRPr>
          </a:p>
        </p:txBody>
      </p:sp>
      <p:sp>
        <p:nvSpPr>
          <p:cNvPr id="10" name="Text Placeholder 9"/>
          <p:cNvSpPr>
            <a:spLocks noGrp="1"/>
          </p:cNvSpPr>
          <p:nvPr>
            <p:ph type="body" sz="quarter" idx="3"/>
          </p:nvPr>
        </p:nvSpPr>
        <p:spPr/>
        <p:txBody>
          <a:bodyPr/>
          <a:lstStyle/>
          <a:p>
            <a:r>
              <a:rPr lang="en-US" sz="3400" smtClean="0">
                <a:ea typeface="Cambria" charset="0"/>
                <a:cs typeface="Cambria" charset="0"/>
              </a:rPr>
              <a:t>Power</a:t>
            </a:r>
            <a:endParaRPr lang="en-US" sz="3400" dirty="0">
              <a:ea typeface="Cambria" charset="0"/>
              <a:cs typeface="Cambria" charset="0"/>
            </a:endParaRPr>
          </a:p>
        </p:txBody>
      </p:sp>
      <p:sp>
        <p:nvSpPr>
          <p:cNvPr id="13" name="Content Placeholder 12"/>
          <p:cNvSpPr>
            <a:spLocks noGrp="1"/>
          </p:cNvSpPr>
          <p:nvPr>
            <p:ph sz="quarter" idx="4"/>
          </p:nvPr>
        </p:nvSpPr>
        <p:spPr>
          <a:xfrm>
            <a:off x="7432041" y="2609849"/>
            <a:ext cx="6466840" cy="4741547"/>
          </a:xfrm>
        </p:spPr>
        <p:txBody>
          <a:bodyPr>
            <a:normAutofit/>
          </a:bodyPr>
          <a:lstStyle/>
          <a:p>
            <a:r>
              <a:rPr lang="en-US" sz="3400" dirty="0" smtClean="0">
                <a:ea typeface="Cambria" charset="0"/>
                <a:cs typeface="Cambria" charset="0"/>
              </a:rPr>
              <a:t>Reduce rate at which application consumes energy</a:t>
            </a:r>
          </a:p>
          <a:p>
            <a:r>
              <a:rPr lang="en-US" sz="3400" dirty="0" smtClean="0">
                <a:ea typeface="Cambria" charset="0"/>
                <a:cs typeface="Cambria" charset="0"/>
              </a:rPr>
              <a:t>Save power != Save $$/energy</a:t>
            </a:r>
          </a:p>
          <a:p>
            <a:pPr lvl="1"/>
            <a:r>
              <a:rPr lang="en-US" sz="3300" dirty="0" smtClean="0">
                <a:ea typeface="Cambria" charset="0"/>
                <a:cs typeface="Cambria" charset="0"/>
              </a:rPr>
              <a:t>Run at 40W     take 10s = 400J</a:t>
            </a:r>
          </a:p>
          <a:p>
            <a:pPr lvl="1"/>
            <a:r>
              <a:rPr lang="en-US" sz="3300" dirty="0" smtClean="0">
                <a:ea typeface="Cambria" charset="0"/>
                <a:cs typeface="Cambria" charset="0"/>
              </a:rPr>
              <a:t>Run at 30W     take 15s = 450J</a:t>
            </a:r>
          </a:p>
          <a:p>
            <a:r>
              <a:rPr lang="en-US" dirty="0">
                <a:ea typeface="Cambria" charset="0"/>
                <a:cs typeface="Cambria" charset="0"/>
              </a:rPr>
              <a:t>Supercomputers</a:t>
            </a:r>
          </a:p>
          <a:p>
            <a:r>
              <a:rPr lang="en-US" sz="3400" dirty="0" smtClean="0">
                <a:ea typeface="Cambria" charset="0"/>
                <a:cs typeface="Cambria" charset="0"/>
              </a:rPr>
              <a:t>Increase concurrent jobs (maximize </a:t>
            </a:r>
            <a:r>
              <a:rPr lang="en-US" dirty="0" smtClean="0">
                <a:ea typeface="Cambria" charset="0"/>
                <a:cs typeface="Cambria" charset="0"/>
              </a:rPr>
              <a:t>completed jobs</a:t>
            </a:r>
            <a:r>
              <a:rPr lang="en-US" sz="3400" dirty="0" smtClean="0">
                <a:ea typeface="Cambria" charset="0"/>
                <a:cs typeface="Cambria" charset="0"/>
              </a:rPr>
              <a:t>)</a:t>
            </a:r>
          </a:p>
        </p:txBody>
      </p:sp>
      <p:sp>
        <p:nvSpPr>
          <p:cNvPr id="5" name="Slide Number Placeholder 4"/>
          <p:cNvSpPr>
            <a:spLocks noGrp="1"/>
          </p:cNvSpPr>
          <p:nvPr>
            <p:ph type="sldNum" sz="quarter" idx="12"/>
          </p:nvPr>
        </p:nvSpPr>
        <p:spPr/>
        <p:txBody>
          <a:bodyPr/>
          <a:lstStyle/>
          <a:p>
            <a:fld id="{2066355A-084C-D24E-9AD2-7E4FC41EA627}" type="slidenum">
              <a:rPr lang="en-US" smtClean="0"/>
              <a:pPr/>
              <a:t>8</a:t>
            </a:fld>
            <a:endParaRPr lang="en-US" dirty="0"/>
          </a:p>
        </p:txBody>
      </p:sp>
      <p:cxnSp>
        <p:nvCxnSpPr>
          <p:cNvPr id="4" name="Straight Arrow Connector 3"/>
          <p:cNvCxnSpPr/>
          <p:nvPr/>
        </p:nvCxnSpPr>
        <p:spPr>
          <a:xfrm>
            <a:off x="10558272" y="4540356"/>
            <a:ext cx="1" cy="880533"/>
          </a:xfrm>
          <a:prstGeom prst="straightConnector1">
            <a:avLst/>
          </a:prstGeom>
          <a:ln w="762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13666216" y="4567713"/>
            <a:ext cx="2" cy="82581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266116"/>
      </p:ext>
    </p:extLst>
  </p:cSld>
  <p:clrMapOvr>
    <a:masterClrMapping/>
  </p:clrMapOvr>
  <mc:AlternateContent xmlns:mc="http://schemas.openxmlformats.org/markup-compatibility/2006" xmlns:p14="http://schemas.microsoft.com/office/powerpoint/2010/main">
    <mc:Choice Requires="p14">
      <p:transition spd="slow" p14:dur="2000" advTm="84926"/>
    </mc:Choice>
    <mc:Fallback xmlns="">
      <p:transition spd="slow" advTm="84926"/>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3.8"/>
</p:tagLst>
</file>

<file path=ppt/tags/tag2.xml><?xml version="1.0" encoding="utf-8"?>
<p:tagLst xmlns:a="http://schemas.openxmlformats.org/drawingml/2006/main" xmlns:r="http://schemas.openxmlformats.org/officeDocument/2006/relationships" xmlns:p="http://schemas.openxmlformats.org/presentationml/2006/main">
  <p:tag name="TIMING" val="|35.7"/>
</p:tagLst>
</file>

<file path=ppt/tags/tag3.xml><?xml version="1.0" encoding="utf-8"?>
<p:tagLst xmlns:a="http://schemas.openxmlformats.org/drawingml/2006/main" xmlns:r="http://schemas.openxmlformats.org/officeDocument/2006/relationships" xmlns:p="http://schemas.openxmlformats.org/presentationml/2006/main">
  <p:tag name="TIMING" val="|7.2|31"/>
</p:tagLst>
</file>

<file path=ppt/tags/tag4.xml><?xml version="1.0" encoding="utf-8"?>
<p:tagLst xmlns:a="http://schemas.openxmlformats.org/drawingml/2006/main" xmlns:r="http://schemas.openxmlformats.org/officeDocument/2006/relationships" xmlns:p="http://schemas.openxmlformats.org/presentationml/2006/main">
  <p:tag name="TIMING" val="|43.3"/>
</p:tagLst>
</file>

<file path=ppt/tags/tag5.xml><?xml version="1.0" encoding="utf-8"?>
<p:tagLst xmlns:a="http://schemas.openxmlformats.org/drawingml/2006/main" xmlns:r="http://schemas.openxmlformats.org/officeDocument/2006/relationships" xmlns:p="http://schemas.openxmlformats.org/presentationml/2006/main">
  <p:tag name="TIMING" val="|34.9"/>
</p:tagLst>
</file>

<file path=ppt/tags/tag6.xml><?xml version="1.0" encoding="utf-8"?>
<p:tagLst xmlns:a="http://schemas.openxmlformats.org/drawingml/2006/main" xmlns:r="http://schemas.openxmlformats.org/officeDocument/2006/relationships" xmlns:p="http://schemas.openxmlformats.org/presentationml/2006/main">
  <p:tag name="TIMING" val="|126.8"/>
</p:tagLst>
</file>

<file path=ppt/tags/tag7.xml><?xml version="1.0" encoding="utf-8"?>
<p:tagLst xmlns:a="http://schemas.openxmlformats.org/drawingml/2006/main" xmlns:r="http://schemas.openxmlformats.org/officeDocument/2006/relationships" xmlns:p="http://schemas.openxmlformats.org/presentationml/2006/main">
  <p:tag name="TIMING" val="|43.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22215</TotalTime>
  <Words>4185</Words>
  <Application>Microsoft Macintosh PowerPoint</Application>
  <PresentationFormat>Custom</PresentationFormat>
  <Paragraphs>679</Paragraphs>
  <Slides>58</Slides>
  <Notes>36</Notes>
  <HiddenSlides>1</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5" baseType="lpstr">
      <vt:lpstr>Calibri</vt:lpstr>
      <vt:lpstr>Cambria</vt:lpstr>
      <vt:lpstr>Cambria Math</vt:lpstr>
      <vt:lpstr>Wingdings</vt:lpstr>
      <vt:lpstr>Arial</vt:lpstr>
      <vt:lpstr>Office Theme</vt:lpstr>
      <vt:lpstr>Equation</vt:lpstr>
      <vt:lpstr>Energy-Efficient and Power-Constrained Techniques for Exascale Computing</vt:lpstr>
      <vt:lpstr>Overview </vt:lpstr>
      <vt:lpstr>Outline </vt:lpstr>
      <vt:lpstr>What is High-Performance Computing?</vt:lpstr>
      <vt:lpstr>Large Supercomputers</vt:lpstr>
      <vt:lpstr>High Power Costs </vt:lpstr>
      <vt:lpstr>What is Energy? What is Power?</vt:lpstr>
      <vt:lpstr>CPU Power Usage Varies Over Time</vt:lpstr>
      <vt:lpstr>Save Energy? Save Power?</vt:lpstr>
      <vt:lpstr>Increasing Machine Throughput</vt:lpstr>
      <vt:lpstr>U.S. Department of Energy Perspectives on Exascale Challenges</vt:lpstr>
      <vt:lpstr>Future Systems: Max Power &lt; 20MW</vt:lpstr>
      <vt:lpstr>Future Systems: Max Power &gt; 20MW</vt:lpstr>
      <vt:lpstr>Exascale Power Challenges</vt:lpstr>
      <vt:lpstr>Outline </vt:lpstr>
      <vt:lpstr>What is Energy Efficiency?</vt:lpstr>
      <vt:lpstr>Load Imbalances Create a Performance Challenge</vt:lpstr>
      <vt:lpstr>Power Saving Technique: Reduce CPU Frequency (DVFS)</vt:lpstr>
      <vt:lpstr>Performance Under DVFS</vt:lpstr>
      <vt:lpstr>Energy-Efficient Approaches</vt:lpstr>
      <vt:lpstr>Offline Approaches</vt:lpstr>
      <vt:lpstr>Interval-Based Online Approaches</vt:lpstr>
      <vt:lpstr>Ex: CPUFreq/CPUSpeed/CPUPower</vt:lpstr>
      <vt:lpstr>Iteration-Based Online Approaches</vt:lpstr>
      <vt:lpstr>Slack-Based Online Approaches</vt:lpstr>
      <vt:lpstr>Comparing Approaches</vt:lpstr>
      <vt:lpstr>Evaluation Metrics</vt:lpstr>
      <vt:lpstr>Additional Metric: Energy Reliability</vt:lpstr>
      <vt:lpstr>Outline </vt:lpstr>
      <vt:lpstr>What is Power-Constrained?</vt:lpstr>
      <vt:lpstr>HPC System Design Approaches</vt:lpstr>
      <vt:lpstr>Power Saving Technique: Reduce Concurrency</vt:lpstr>
      <vt:lpstr>Power Saving Technique: Power Capping</vt:lpstr>
      <vt:lpstr>CPU Performance Under a Power Bound</vt:lpstr>
      <vt:lpstr>Job Performance Under a Power Bound</vt:lpstr>
      <vt:lpstr>System Performance Under a Power Bound</vt:lpstr>
      <vt:lpstr>Dynamically Reallocate System Power</vt:lpstr>
      <vt:lpstr>Outline </vt:lpstr>
      <vt:lpstr>Scientific Visualization</vt:lpstr>
      <vt:lpstr>Post-Processing (Traditional Model)</vt:lpstr>
      <vt:lpstr>Challenges of Post-Processing Model</vt:lpstr>
      <vt:lpstr>Transition to In Situ to Bypass I/O Gap</vt:lpstr>
      <vt:lpstr>Outline </vt:lpstr>
      <vt:lpstr>Power-Aware Visualization</vt:lpstr>
      <vt:lpstr>Dissertation Proposal</vt:lpstr>
      <vt:lpstr>Future Work</vt:lpstr>
      <vt:lpstr>Summary &amp; Questions</vt:lpstr>
      <vt:lpstr>PowerPoint Presentation</vt:lpstr>
      <vt:lpstr>FLOPS-Focused</vt:lpstr>
      <vt:lpstr>A New Performance Metric</vt:lpstr>
      <vt:lpstr>Moore’s Law &amp; Dennard Scaling</vt:lpstr>
      <vt:lpstr>Breakdown of Dennard Scaling</vt:lpstr>
      <vt:lpstr>Power Monitoring &amp; Control</vt:lpstr>
      <vt:lpstr>Leading Loads</vt:lpstr>
      <vt:lpstr>Post-Process vs. In Situ Power Usage</vt:lpstr>
      <vt:lpstr>In Situ Data Movement Strategies</vt:lpstr>
      <vt:lpstr>Classifying Application Behaviors (cont’d)</vt:lpstr>
      <vt:lpstr>Current System Power Usage</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Stephanie Labasan</cp:lastModifiedBy>
  <cp:revision>2889</cp:revision>
  <dcterms:created xsi:type="dcterms:W3CDTF">2010-04-12T23:12:02Z</dcterms:created>
  <dcterms:modified xsi:type="dcterms:W3CDTF">2016-10-17T15:29:04Z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